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gE+8X1RfjsxwNTaFnwMUAeN2UB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52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11" Type="http://schemas.openxmlformats.org/officeDocument/2006/relationships/image" Target="../media/image46.png"/><Relationship Id="rId10" Type="http://schemas.openxmlformats.org/officeDocument/2006/relationships/image" Target="../media/image56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11" Type="http://schemas.openxmlformats.org/officeDocument/2006/relationships/image" Target="../media/image38.png"/><Relationship Id="rId10" Type="http://schemas.openxmlformats.org/officeDocument/2006/relationships/image" Target="../media/image56.png"/><Relationship Id="rId12" Type="http://schemas.openxmlformats.org/officeDocument/2006/relationships/image" Target="../media/image46.png"/><Relationship Id="rId9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Relationship Id="rId8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71.png"/><Relationship Id="rId5" Type="http://schemas.openxmlformats.org/officeDocument/2006/relationships/image" Target="../media/image13.png"/><Relationship Id="rId6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63.png"/><Relationship Id="rId5" Type="http://schemas.openxmlformats.org/officeDocument/2006/relationships/image" Target="../media/image42.png"/><Relationship Id="rId6" Type="http://schemas.openxmlformats.org/officeDocument/2006/relationships/image" Target="../media/image71.png"/><Relationship Id="rId7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5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5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10" Type="http://schemas.openxmlformats.org/officeDocument/2006/relationships/image" Target="../media/image68.png"/><Relationship Id="rId9" Type="http://schemas.openxmlformats.org/officeDocument/2006/relationships/image" Target="../media/image60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10" Type="http://schemas.openxmlformats.org/officeDocument/2006/relationships/image" Target="../media/image68.png"/><Relationship Id="rId9" Type="http://schemas.openxmlformats.org/officeDocument/2006/relationships/image" Target="../media/image60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66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4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4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4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80.png"/><Relationship Id="rId9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4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4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5" Type="http://schemas.openxmlformats.org/officeDocument/2006/relationships/image" Target="../media/image78.png"/><Relationship Id="rId6" Type="http://schemas.openxmlformats.org/officeDocument/2006/relationships/image" Target="../media/image4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4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4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4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Relationship Id="rId5" Type="http://schemas.openxmlformats.org/officeDocument/2006/relationships/image" Target="../media/image78.png"/><Relationship Id="rId6" Type="http://schemas.openxmlformats.org/officeDocument/2006/relationships/image" Target="../media/image4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5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5639570">
            <a:off x="-4421760" y="2671337"/>
            <a:ext cx="12595565" cy="5917987"/>
          </a:xfrm>
          <a:custGeom>
            <a:rect b="b" l="l" r="r" t="t"/>
            <a:pathLst>
              <a:path extrusionOk="0" h="5917987" w="12595565">
                <a:moveTo>
                  <a:pt x="0" y="0"/>
                </a:moveTo>
                <a:lnTo>
                  <a:pt x="12595565" y="0"/>
                </a:lnTo>
                <a:lnTo>
                  <a:pt x="12595565" y="5917987"/>
                </a:lnTo>
                <a:lnTo>
                  <a:pt x="0" y="5917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3047" l="0" r="-26763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flipH="1">
            <a:off x="0" y="3062296"/>
            <a:ext cx="4512597" cy="7224704"/>
          </a:xfrm>
          <a:custGeom>
            <a:rect b="b" l="l" r="r" t="t"/>
            <a:pathLst>
              <a:path extrusionOk="0" h="7224704" w="4512597">
                <a:moveTo>
                  <a:pt x="4512597" y="0"/>
                </a:moveTo>
                <a:lnTo>
                  <a:pt x="0" y="0"/>
                </a:lnTo>
                <a:lnTo>
                  <a:pt x="0" y="7224704"/>
                </a:lnTo>
                <a:lnTo>
                  <a:pt x="4512597" y="7224704"/>
                </a:lnTo>
                <a:lnTo>
                  <a:pt x="451259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" l="0" r="-15329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-5400000">
            <a:off x="12503632" y="1303331"/>
            <a:ext cx="7228987" cy="4339748"/>
          </a:xfrm>
          <a:custGeom>
            <a:rect b="b" l="l" r="r" t="t"/>
            <a:pathLst>
              <a:path extrusionOk="0" h="4339748" w="7228987">
                <a:moveTo>
                  <a:pt x="0" y="0"/>
                </a:moveTo>
                <a:lnTo>
                  <a:pt x="7228987" y="0"/>
                </a:lnTo>
                <a:lnTo>
                  <a:pt x="7228987" y="4339748"/>
                </a:lnTo>
                <a:lnTo>
                  <a:pt x="0" y="4339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2196" l="-6931" r="-138792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flipH="1" rot="2332459">
            <a:off x="14748966" y="7322293"/>
            <a:ext cx="7078068" cy="6254438"/>
          </a:xfrm>
          <a:custGeom>
            <a:rect b="b" l="l" r="r" t="t"/>
            <a:pathLst>
              <a:path extrusionOk="0" h="6254438" w="7078068">
                <a:moveTo>
                  <a:pt x="7078068" y="0"/>
                </a:moveTo>
                <a:lnTo>
                  <a:pt x="0" y="0"/>
                </a:lnTo>
                <a:lnTo>
                  <a:pt x="0" y="6254438"/>
                </a:lnTo>
                <a:lnTo>
                  <a:pt x="7078068" y="6254438"/>
                </a:lnTo>
                <a:lnTo>
                  <a:pt x="707806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flipH="1" rot="835495">
            <a:off x="16993463" y="4488164"/>
            <a:ext cx="914131" cy="1310672"/>
          </a:xfrm>
          <a:custGeom>
            <a:rect b="b" l="l" r="r" t="t"/>
            <a:pathLst>
              <a:path extrusionOk="0" h="1310672" w="914131">
                <a:moveTo>
                  <a:pt x="914131" y="0"/>
                </a:moveTo>
                <a:lnTo>
                  <a:pt x="0" y="0"/>
                </a:lnTo>
                <a:lnTo>
                  <a:pt x="0" y="1310672"/>
                </a:lnTo>
                <a:lnTo>
                  <a:pt x="914131" y="1310672"/>
                </a:lnTo>
                <a:lnTo>
                  <a:pt x="91413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 rot="-232028">
            <a:off x="15866972" y="535757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1"/>
                </a:lnTo>
                <a:lnTo>
                  <a:pt x="0" y="1956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3496089" y="7153752"/>
            <a:ext cx="3565983" cy="3824655"/>
          </a:xfrm>
          <a:custGeom>
            <a:rect b="b" l="l" r="r" t="t"/>
            <a:pathLst>
              <a:path extrusionOk="0" h="3824655" w="3565983">
                <a:moveTo>
                  <a:pt x="0" y="0"/>
                </a:moveTo>
                <a:lnTo>
                  <a:pt x="3565983" y="0"/>
                </a:lnTo>
                <a:lnTo>
                  <a:pt x="3565983" y="3824655"/>
                </a:lnTo>
                <a:lnTo>
                  <a:pt x="0" y="382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3131030">
            <a:off x="6341439" y="1374150"/>
            <a:ext cx="7631995" cy="7312839"/>
          </a:xfrm>
          <a:custGeom>
            <a:rect b="b" l="l" r="r" t="t"/>
            <a:pathLst>
              <a:path extrusionOk="0" h="7312839" w="7631995">
                <a:moveTo>
                  <a:pt x="0" y="0"/>
                </a:moveTo>
                <a:lnTo>
                  <a:pt x="7631995" y="0"/>
                </a:lnTo>
                <a:lnTo>
                  <a:pt x="7631995" y="7312840"/>
                </a:lnTo>
                <a:lnTo>
                  <a:pt x="0" y="7312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4353922" y="4220631"/>
            <a:ext cx="12495267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2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Verb Tense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E5A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0" y="7324595"/>
            <a:ext cx="5042428" cy="2015873"/>
          </a:xfrm>
          <a:custGeom>
            <a:rect b="b" l="l" r="r" t="t"/>
            <a:pathLst>
              <a:path extrusionOk="0" h="2015873" w="5042428">
                <a:moveTo>
                  <a:pt x="0" y="0"/>
                </a:moveTo>
                <a:lnTo>
                  <a:pt x="5042428" y="0"/>
                </a:lnTo>
                <a:lnTo>
                  <a:pt x="5042428" y="2015872"/>
                </a:lnTo>
                <a:lnTo>
                  <a:pt x="0" y="2015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0"/>
          <p:cNvSpPr/>
          <p:nvPr/>
        </p:nvSpPr>
        <p:spPr>
          <a:xfrm rot="10800000">
            <a:off x="10270052" y="7246347"/>
            <a:ext cx="5238381" cy="2094211"/>
          </a:xfrm>
          <a:custGeom>
            <a:rect b="b" l="l" r="r" t="t"/>
            <a:pathLst>
              <a:path extrusionOk="0" h="2094211" w="5238381">
                <a:moveTo>
                  <a:pt x="0" y="0"/>
                </a:moveTo>
                <a:lnTo>
                  <a:pt x="5238381" y="0"/>
                </a:lnTo>
                <a:lnTo>
                  <a:pt x="5238381" y="2094211"/>
                </a:lnTo>
                <a:lnTo>
                  <a:pt x="0" y="209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0"/>
          <p:cNvSpPr/>
          <p:nvPr/>
        </p:nvSpPr>
        <p:spPr>
          <a:xfrm rot="130833">
            <a:off x="3553374" y="8430672"/>
            <a:ext cx="8434421" cy="1655255"/>
          </a:xfrm>
          <a:custGeom>
            <a:rect b="b" l="l" r="r" t="t"/>
            <a:pathLst>
              <a:path extrusionOk="0" h="1655255" w="8434421">
                <a:moveTo>
                  <a:pt x="0" y="0"/>
                </a:moveTo>
                <a:lnTo>
                  <a:pt x="8434422" y="0"/>
                </a:lnTo>
                <a:lnTo>
                  <a:pt x="8434422" y="1655256"/>
                </a:lnTo>
                <a:lnTo>
                  <a:pt x="0" y="1655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0"/>
          <p:cNvSpPr txBox="1"/>
          <p:nvPr/>
        </p:nvSpPr>
        <p:spPr>
          <a:xfrm>
            <a:off x="1241859" y="2732579"/>
            <a:ext cx="14040335" cy="397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goal of this study </a:t>
            </a:r>
            <a:r>
              <a:rPr b="0" i="0" lang="en-US" sz="45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0" i="0" lang="en-US" sz="4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to determine how the Armed Forces </a:t>
            </a:r>
            <a:r>
              <a:rPr b="0" i="0" lang="en-US" sz="45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reacted</a:t>
            </a:r>
            <a:r>
              <a:rPr b="0" i="0" lang="en-US" sz="4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to threats of war in the past and to implement strategies that </a:t>
            </a:r>
            <a:r>
              <a:rPr b="0" i="0" lang="en-US" sz="45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encourage</a:t>
            </a:r>
            <a:r>
              <a:rPr b="0" i="0" lang="en-US" sz="4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proactive movements rather than reactive movements in the future.</a:t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 rot="-5400000">
            <a:off x="12819965" y="1155800"/>
            <a:ext cx="7228987" cy="4339748"/>
          </a:xfrm>
          <a:custGeom>
            <a:rect b="b" l="l" r="r" t="t"/>
            <a:pathLst>
              <a:path extrusionOk="0" h="4339748" w="7228987">
                <a:moveTo>
                  <a:pt x="0" y="0"/>
                </a:moveTo>
                <a:lnTo>
                  <a:pt x="7228987" y="0"/>
                </a:lnTo>
                <a:lnTo>
                  <a:pt x="7228987" y="4339748"/>
                </a:lnTo>
                <a:lnTo>
                  <a:pt x="0" y="4339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2196" l="-6931" r="-138792" t="0"/>
            </a:stretch>
          </a:blipFill>
          <a:ln>
            <a:noFill/>
          </a:ln>
        </p:spPr>
      </p:sp>
      <p:sp>
        <p:nvSpPr>
          <p:cNvPr id="200" name="Google Shape;200;p10"/>
          <p:cNvSpPr/>
          <p:nvPr/>
        </p:nvSpPr>
        <p:spPr>
          <a:xfrm rot="859085">
            <a:off x="16379674" y="5179545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0"/>
          <p:cNvSpPr/>
          <p:nvPr/>
        </p:nvSpPr>
        <p:spPr>
          <a:xfrm rot="-2202112">
            <a:off x="16086324" y="1621024"/>
            <a:ext cx="1388845" cy="2394560"/>
          </a:xfrm>
          <a:custGeom>
            <a:rect b="b" l="l" r="r" t="t"/>
            <a:pathLst>
              <a:path extrusionOk="0" h="2394560" w="1388845">
                <a:moveTo>
                  <a:pt x="0" y="0"/>
                </a:moveTo>
                <a:lnTo>
                  <a:pt x="1388844" y="0"/>
                </a:lnTo>
                <a:lnTo>
                  <a:pt x="1388844" y="2394560"/>
                </a:lnTo>
                <a:lnTo>
                  <a:pt x="0" y="2394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0"/>
          <p:cNvSpPr txBox="1"/>
          <p:nvPr/>
        </p:nvSpPr>
        <p:spPr>
          <a:xfrm>
            <a:off x="2384322" y="619125"/>
            <a:ext cx="1169508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58A268"/>
                </a:solidFill>
                <a:latin typeface="Arial"/>
                <a:ea typeface="Arial"/>
                <a:cs typeface="Arial"/>
                <a:sym typeface="Arial"/>
              </a:rPr>
              <a:t>SOMETIMES SENTENCES MIGHT HAVE MULTIPLE VERB TENSES:</a:t>
            </a:r>
            <a:endParaRPr/>
          </a:p>
        </p:txBody>
      </p:sp>
      <p:sp>
        <p:nvSpPr>
          <p:cNvPr id="203" name="Google Shape;203;p10"/>
          <p:cNvSpPr txBox="1"/>
          <p:nvPr/>
        </p:nvSpPr>
        <p:spPr>
          <a:xfrm>
            <a:off x="112208" y="7393340"/>
            <a:ext cx="3727742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first verb is in the present tense</a:t>
            </a:r>
            <a:endParaRPr/>
          </a:p>
        </p:txBody>
      </p:sp>
      <p:sp>
        <p:nvSpPr>
          <p:cNvPr id="204" name="Google Shape;204;p10"/>
          <p:cNvSpPr txBox="1"/>
          <p:nvPr/>
        </p:nvSpPr>
        <p:spPr>
          <a:xfrm>
            <a:off x="11701220" y="7458075"/>
            <a:ext cx="358097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second verb is in the past tense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5468725" y="8740392"/>
            <a:ext cx="460372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third verb is in the future tense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C7B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 rot="-3986724">
            <a:off x="9795018" y="857745"/>
            <a:ext cx="3223932" cy="3018773"/>
          </a:xfrm>
          <a:custGeom>
            <a:rect b="b" l="l" r="r" t="t"/>
            <a:pathLst>
              <a:path extrusionOk="0" h="3018773" w="3223932">
                <a:moveTo>
                  <a:pt x="0" y="0"/>
                </a:moveTo>
                <a:lnTo>
                  <a:pt x="3223933" y="0"/>
                </a:lnTo>
                <a:lnTo>
                  <a:pt x="3223933" y="3018773"/>
                </a:lnTo>
                <a:lnTo>
                  <a:pt x="0" y="3018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1"/>
          <p:cNvSpPr txBox="1"/>
          <p:nvPr/>
        </p:nvSpPr>
        <p:spPr>
          <a:xfrm>
            <a:off x="769805" y="737229"/>
            <a:ext cx="908732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58A268"/>
                </a:solidFill>
                <a:latin typeface="Arial"/>
                <a:ea typeface="Arial"/>
                <a:cs typeface="Arial"/>
                <a:sym typeface="Arial"/>
              </a:rPr>
              <a:t>WHY STUDY VERB TENSE?</a:t>
            </a:r>
            <a:endParaRPr/>
          </a:p>
        </p:txBody>
      </p:sp>
      <p:sp>
        <p:nvSpPr>
          <p:cNvPr id="212" name="Google Shape;212;p11"/>
          <p:cNvSpPr/>
          <p:nvPr/>
        </p:nvSpPr>
        <p:spPr>
          <a:xfrm rot="26016">
            <a:off x="3695078" y="2238209"/>
            <a:ext cx="2469390" cy="1565944"/>
          </a:xfrm>
          <a:custGeom>
            <a:rect b="b" l="l" r="r" t="t"/>
            <a:pathLst>
              <a:path extrusionOk="0" h="1565944" w="2469390">
                <a:moveTo>
                  <a:pt x="0" y="0"/>
                </a:moveTo>
                <a:lnTo>
                  <a:pt x="2469390" y="0"/>
                </a:lnTo>
                <a:lnTo>
                  <a:pt x="2469390" y="1565944"/>
                </a:lnTo>
                <a:lnTo>
                  <a:pt x="0" y="1565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324" l="-246800" r="0" t="0"/>
            </a:stretch>
          </a:blipFill>
          <a:ln>
            <a:noFill/>
          </a:ln>
        </p:spPr>
      </p:sp>
      <p:sp>
        <p:nvSpPr>
          <p:cNvPr id="213" name="Google Shape;213;p11"/>
          <p:cNvSpPr/>
          <p:nvPr/>
        </p:nvSpPr>
        <p:spPr>
          <a:xfrm rot="26016">
            <a:off x="1382544" y="2098763"/>
            <a:ext cx="2380703" cy="1705728"/>
          </a:xfrm>
          <a:custGeom>
            <a:rect b="b" l="l" r="r" t="t"/>
            <a:pathLst>
              <a:path extrusionOk="0" h="1705728" w="2380703">
                <a:moveTo>
                  <a:pt x="0" y="0"/>
                </a:moveTo>
                <a:lnTo>
                  <a:pt x="2380703" y="0"/>
                </a:lnTo>
                <a:lnTo>
                  <a:pt x="2380703" y="1705728"/>
                </a:lnTo>
                <a:lnTo>
                  <a:pt x="0" y="1705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92433" t="-7493"/>
            </a:stretch>
          </a:blipFill>
          <a:ln>
            <a:noFill/>
          </a:ln>
        </p:spPr>
      </p:sp>
      <p:sp>
        <p:nvSpPr>
          <p:cNvPr id="214" name="Google Shape;214;p11"/>
          <p:cNvSpPr txBox="1"/>
          <p:nvPr/>
        </p:nvSpPr>
        <p:spPr>
          <a:xfrm>
            <a:off x="1283414" y="2290931"/>
            <a:ext cx="4886944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Clear communication</a:t>
            </a:r>
            <a:endParaRPr/>
          </a:p>
        </p:txBody>
      </p:sp>
      <p:sp>
        <p:nvSpPr>
          <p:cNvPr id="215" name="Google Shape;215;p11"/>
          <p:cNvSpPr/>
          <p:nvPr/>
        </p:nvSpPr>
        <p:spPr>
          <a:xfrm rot="26016">
            <a:off x="8019879" y="4042429"/>
            <a:ext cx="2643468" cy="1676334"/>
          </a:xfrm>
          <a:custGeom>
            <a:rect b="b" l="l" r="r" t="t"/>
            <a:pathLst>
              <a:path extrusionOk="0" h="1676334" w="2643468">
                <a:moveTo>
                  <a:pt x="0" y="0"/>
                </a:moveTo>
                <a:lnTo>
                  <a:pt x="2643467" y="0"/>
                </a:lnTo>
                <a:lnTo>
                  <a:pt x="2643467" y="1676333"/>
                </a:lnTo>
                <a:lnTo>
                  <a:pt x="0" y="167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324" l="-246800" r="0" t="0"/>
            </a:stretch>
          </a:blipFill>
          <a:ln>
            <a:noFill/>
          </a:ln>
        </p:spPr>
      </p:sp>
      <p:sp>
        <p:nvSpPr>
          <p:cNvPr id="216" name="Google Shape;216;p11"/>
          <p:cNvSpPr/>
          <p:nvPr/>
        </p:nvSpPr>
        <p:spPr>
          <a:xfrm rot="26016">
            <a:off x="5478754" y="3857137"/>
            <a:ext cx="2615864" cy="1874217"/>
          </a:xfrm>
          <a:custGeom>
            <a:rect b="b" l="l" r="r" t="t"/>
            <a:pathLst>
              <a:path extrusionOk="0" h="1874217" w="2615864">
                <a:moveTo>
                  <a:pt x="0" y="0"/>
                </a:moveTo>
                <a:lnTo>
                  <a:pt x="2615864" y="0"/>
                </a:lnTo>
                <a:lnTo>
                  <a:pt x="2615864" y="1874216"/>
                </a:lnTo>
                <a:lnTo>
                  <a:pt x="0" y="187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92433" t="-7493"/>
            </a:stretch>
          </a:blipFill>
          <a:ln>
            <a:noFill/>
          </a:ln>
        </p:spPr>
      </p:sp>
      <p:sp>
        <p:nvSpPr>
          <p:cNvPr id="217" name="Google Shape;217;p11"/>
          <p:cNvSpPr txBox="1"/>
          <p:nvPr/>
        </p:nvSpPr>
        <p:spPr>
          <a:xfrm>
            <a:off x="5871249" y="4019944"/>
            <a:ext cx="4460846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Proper understanding</a:t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 rot="26016">
            <a:off x="3695376" y="6075087"/>
            <a:ext cx="2594401" cy="1645219"/>
          </a:xfrm>
          <a:custGeom>
            <a:rect b="b" l="l" r="r" t="t"/>
            <a:pathLst>
              <a:path extrusionOk="0" h="1645219" w="2594401">
                <a:moveTo>
                  <a:pt x="0" y="0"/>
                </a:moveTo>
                <a:lnTo>
                  <a:pt x="2594401" y="0"/>
                </a:lnTo>
                <a:lnTo>
                  <a:pt x="2594401" y="1645219"/>
                </a:lnTo>
                <a:lnTo>
                  <a:pt x="0" y="1645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324" l="-246800" r="0" t="0"/>
            </a:stretch>
          </a:blipFill>
          <a:ln>
            <a:noFill/>
          </a:ln>
        </p:spPr>
      </p:sp>
      <p:sp>
        <p:nvSpPr>
          <p:cNvPr id="219" name="Google Shape;219;p11"/>
          <p:cNvSpPr/>
          <p:nvPr/>
        </p:nvSpPr>
        <p:spPr>
          <a:xfrm rot="26016">
            <a:off x="1382854" y="5932541"/>
            <a:ext cx="2495727" cy="1788141"/>
          </a:xfrm>
          <a:custGeom>
            <a:rect b="b" l="l" r="r" t="t"/>
            <a:pathLst>
              <a:path extrusionOk="0" h="1788141" w="2495727">
                <a:moveTo>
                  <a:pt x="0" y="0"/>
                </a:moveTo>
                <a:lnTo>
                  <a:pt x="2495727" y="0"/>
                </a:lnTo>
                <a:lnTo>
                  <a:pt x="2495727" y="1788140"/>
                </a:lnTo>
                <a:lnTo>
                  <a:pt x="0" y="178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92433" t="-7493"/>
            </a:stretch>
          </a:blipFill>
          <a:ln>
            <a:noFill/>
          </a:ln>
        </p:spPr>
      </p:sp>
      <p:sp>
        <p:nvSpPr>
          <p:cNvPr id="220" name="Google Shape;220;p11"/>
          <p:cNvSpPr txBox="1"/>
          <p:nvPr/>
        </p:nvSpPr>
        <p:spPr>
          <a:xfrm>
            <a:off x="2354908" y="6167447"/>
            <a:ext cx="3060808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Avoiding confusion</a:t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 rot="-3986724">
            <a:off x="10596530" y="6494578"/>
            <a:ext cx="3223932" cy="3018773"/>
          </a:xfrm>
          <a:custGeom>
            <a:rect b="b" l="l" r="r" t="t"/>
            <a:pathLst>
              <a:path extrusionOk="0" h="3018773" w="3223932">
                <a:moveTo>
                  <a:pt x="0" y="0"/>
                </a:moveTo>
                <a:lnTo>
                  <a:pt x="3223932" y="0"/>
                </a:lnTo>
                <a:lnTo>
                  <a:pt x="3223932" y="3018773"/>
                </a:lnTo>
                <a:lnTo>
                  <a:pt x="0" y="3018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1"/>
          <p:cNvSpPr/>
          <p:nvPr/>
        </p:nvSpPr>
        <p:spPr>
          <a:xfrm rot="-5400000">
            <a:off x="14174557" y="672367"/>
            <a:ext cx="2489008" cy="4291393"/>
          </a:xfrm>
          <a:custGeom>
            <a:rect b="b" l="l" r="r" t="t"/>
            <a:pathLst>
              <a:path extrusionOk="0" h="4291393" w="2489008">
                <a:moveTo>
                  <a:pt x="0" y="0"/>
                </a:moveTo>
                <a:lnTo>
                  <a:pt x="2489008" y="0"/>
                </a:lnTo>
                <a:lnTo>
                  <a:pt x="2489008" y="4291393"/>
                </a:lnTo>
                <a:lnTo>
                  <a:pt x="0" y="4291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1"/>
          <p:cNvSpPr txBox="1"/>
          <p:nvPr/>
        </p:nvSpPr>
        <p:spPr>
          <a:xfrm>
            <a:off x="10982206" y="6858000"/>
            <a:ext cx="2452581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Writing and speaking skills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13686415" y="2228888"/>
            <a:ext cx="357288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Expressing timeframes</a:t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 rot="-3986724">
            <a:off x="14498323" y="5094762"/>
            <a:ext cx="3223932" cy="3018773"/>
          </a:xfrm>
          <a:custGeom>
            <a:rect b="b" l="l" r="r" t="t"/>
            <a:pathLst>
              <a:path extrusionOk="0" h="3018773" w="3223932">
                <a:moveTo>
                  <a:pt x="0" y="0"/>
                </a:moveTo>
                <a:lnTo>
                  <a:pt x="3223932" y="0"/>
                </a:lnTo>
                <a:lnTo>
                  <a:pt x="3223932" y="3018773"/>
                </a:lnTo>
                <a:lnTo>
                  <a:pt x="0" y="3018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1"/>
          <p:cNvSpPr txBox="1"/>
          <p:nvPr/>
        </p:nvSpPr>
        <p:spPr>
          <a:xfrm>
            <a:off x="14812942" y="5751522"/>
            <a:ext cx="259469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Conveying habits and routines</a:t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 rot="-5400000">
            <a:off x="11883398" y="2734899"/>
            <a:ext cx="2489008" cy="4291393"/>
          </a:xfrm>
          <a:custGeom>
            <a:rect b="b" l="l" r="r" t="t"/>
            <a:pathLst>
              <a:path extrusionOk="0" h="4291393" w="2489008">
                <a:moveTo>
                  <a:pt x="0" y="0"/>
                </a:moveTo>
                <a:lnTo>
                  <a:pt x="2489008" y="0"/>
                </a:lnTo>
                <a:lnTo>
                  <a:pt x="2489008" y="4291393"/>
                </a:lnTo>
                <a:lnTo>
                  <a:pt x="0" y="4291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1"/>
          <p:cNvSpPr txBox="1"/>
          <p:nvPr/>
        </p:nvSpPr>
        <p:spPr>
          <a:xfrm>
            <a:off x="10982206" y="4194170"/>
            <a:ext cx="4291393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Narrative structure</a:t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rot="-5400000">
            <a:off x="6857168" y="6539294"/>
            <a:ext cx="2489008" cy="4291393"/>
          </a:xfrm>
          <a:custGeom>
            <a:rect b="b" l="l" r="r" t="t"/>
            <a:pathLst>
              <a:path extrusionOk="0" h="4291393" w="2489008">
                <a:moveTo>
                  <a:pt x="0" y="0"/>
                </a:moveTo>
                <a:lnTo>
                  <a:pt x="2489008" y="0"/>
                </a:lnTo>
                <a:lnTo>
                  <a:pt x="2489008" y="4291393"/>
                </a:lnTo>
                <a:lnTo>
                  <a:pt x="0" y="4291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1"/>
          <p:cNvSpPr txBox="1"/>
          <p:nvPr/>
        </p:nvSpPr>
        <p:spPr>
          <a:xfrm>
            <a:off x="9857127" y="1235792"/>
            <a:ext cx="3099715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Academic and professional purposes</a:t>
            </a:r>
            <a:endParaRPr/>
          </a:p>
        </p:txBody>
      </p:sp>
      <p:sp>
        <p:nvSpPr>
          <p:cNvPr id="231" name="Google Shape;231;p11"/>
          <p:cNvSpPr txBox="1"/>
          <p:nvPr/>
        </p:nvSpPr>
        <p:spPr>
          <a:xfrm>
            <a:off x="6963530" y="8084915"/>
            <a:ext cx="2276283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Building fluency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/>
          <p:nvPr/>
        </p:nvSpPr>
        <p:spPr>
          <a:xfrm>
            <a:off x="0" y="1358679"/>
            <a:ext cx="18288000" cy="7569642"/>
          </a:xfrm>
          <a:custGeom>
            <a:rect b="b" l="l" r="r" t="t"/>
            <a:pathLst>
              <a:path extrusionOk="0" h="7569642" w="18288000">
                <a:moveTo>
                  <a:pt x="0" y="0"/>
                </a:moveTo>
                <a:lnTo>
                  <a:pt x="18288000" y="0"/>
                </a:lnTo>
                <a:lnTo>
                  <a:pt x="18288000" y="7569642"/>
                </a:lnTo>
                <a:lnTo>
                  <a:pt x="0" y="7569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242" name="Google Shape;242;p13"/>
          <p:cNvSpPr txBox="1"/>
          <p:nvPr/>
        </p:nvSpPr>
        <p:spPr>
          <a:xfrm>
            <a:off x="2823047" y="4752975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Galileo observed the stars.</a:t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-566191" y="150437"/>
            <a:ext cx="4479346" cy="2525231"/>
          </a:xfrm>
          <a:custGeom>
            <a:rect b="b" l="l" r="r" t="t"/>
            <a:pathLst>
              <a:path extrusionOk="0" h="2525231" w="4479346">
                <a:moveTo>
                  <a:pt x="0" y="0"/>
                </a:moveTo>
                <a:lnTo>
                  <a:pt x="4479346" y="0"/>
                </a:lnTo>
                <a:lnTo>
                  <a:pt x="4479346" y="2525232"/>
                </a:lnTo>
                <a:lnTo>
                  <a:pt x="0" y="252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3"/>
          <p:cNvSpPr txBox="1"/>
          <p:nvPr/>
        </p:nvSpPr>
        <p:spPr>
          <a:xfrm>
            <a:off x="2823047" y="2244820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3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3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248" name="Google Shape;248;p13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3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3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3"/>
          <p:cNvSpPr/>
          <p:nvPr/>
        </p:nvSpPr>
        <p:spPr>
          <a:xfrm>
            <a:off x="14634507" y="6330795"/>
            <a:ext cx="2054076" cy="3950145"/>
          </a:xfrm>
          <a:custGeom>
            <a:rect b="b" l="l" r="r" t="t"/>
            <a:pathLst>
              <a:path extrusionOk="0" h="3950145" w="2054076">
                <a:moveTo>
                  <a:pt x="0" y="0"/>
                </a:moveTo>
                <a:lnTo>
                  <a:pt x="2054076" y="0"/>
                </a:lnTo>
                <a:lnTo>
                  <a:pt x="2054076" y="3950145"/>
                </a:lnTo>
                <a:lnTo>
                  <a:pt x="0" y="3950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3"/>
          <p:cNvSpPr/>
          <p:nvPr/>
        </p:nvSpPr>
        <p:spPr>
          <a:xfrm rot="-2506628">
            <a:off x="0" y="0"/>
            <a:ext cx="3346964" cy="3401153"/>
          </a:xfrm>
          <a:custGeom>
            <a:rect b="b" l="l" r="r" t="t"/>
            <a:pathLst>
              <a:path extrusionOk="0" h="3401153" w="3346964">
                <a:moveTo>
                  <a:pt x="0" y="0"/>
                </a:moveTo>
                <a:lnTo>
                  <a:pt x="3346964" y="0"/>
                </a:lnTo>
                <a:lnTo>
                  <a:pt x="3346964" y="3401153"/>
                </a:lnTo>
                <a:lnTo>
                  <a:pt x="0" y="3401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/>
        </p:nvSpPr>
        <p:spPr>
          <a:xfrm>
            <a:off x="2731740" y="4747577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Galileo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observed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the stars.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14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14"/>
          <p:cNvSpPr/>
          <p:nvPr/>
        </p:nvSpPr>
        <p:spPr>
          <a:xfrm>
            <a:off x="5897003" y="1013762"/>
            <a:ext cx="5861147" cy="2343182"/>
          </a:xfrm>
          <a:custGeom>
            <a:rect b="b" l="l" r="r" t="t"/>
            <a:pathLst>
              <a:path extrusionOk="0" h="2343182" w="5861147">
                <a:moveTo>
                  <a:pt x="0" y="0"/>
                </a:moveTo>
                <a:lnTo>
                  <a:pt x="5861147" y="0"/>
                </a:lnTo>
                <a:lnTo>
                  <a:pt x="5861147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4"/>
          <p:cNvSpPr/>
          <p:nvPr/>
        </p:nvSpPr>
        <p:spPr>
          <a:xfrm rot="5400000">
            <a:off x="-1818391" y="816493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263" name="Google Shape;263;p14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4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4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4"/>
          <p:cNvSpPr txBox="1"/>
          <p:nvPr/>
        </p:nvSpPr>
        <p:spPr>
          <a:xfrm>
            <a:off x="6146667" y="1804352"/>
            <a:ext cx="532462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Past Tense</a:t>
            </a:r>
            <a:endParaRPr/>
          </a:p>
        </p:txBody>
      </p:sp>
      <p:sp>
        <p:nvSpPr>
          <p:cNvPr id="267" name="Google Shape;267;p14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3184042" y="6853873"/>
            <a:ext cx="11929441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EVENTS THAT BEGAN AND ENDED IN THE PAST</a:t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15320649" y="6263100"/>
            <a:ext cx="2054076" cy="3950145"/>
          </a:xfrm>
          <a:custGeom>
            <a:rect b="b" l="l" r="r" t="t"/>
            <a:pathLst>
              <a:path extrusionOk="0" h="3950145" w="2054076">
                <a:moveTo>
                  <a:pt x="0" y="0"/>
                </a:moveTo>
                <a:lnTo>
                  <a:pt x="2054076" y="0"/>
                </a:lnTo>
                <a:lnTo>
                  <a:pt x="2054076" y="3950145"/>
                </a:lnTo>
                <a:lnTo>
                  <a:pt x="0" y="3950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4"/>
          <p:cNvSpPr/>
          <p:nvPr/>
        </p:nvSpPr>
        <p:spPr>
          <a:xfrm>
            <a:off x="-566191" y="150437"/>
            <a:ext cx="4479346" cy="2525231"/>
          </a:xfrm>
          <a:custGeom>
            <a:rect b="b" l="l" r="r" t="t"/>
            <a:pathLst>
              <a:path extrusionOk="0" h="2525231" w="4479346">
                <a:moveTo>
                  <a:pt x="0" y="0"/>
                </a:moveTo>
                <a:lnTo>
                  <a:pt x="4479346" y="0"/>
                </a:lnTo>
                <a:lnTo>
                  <a:pt x="4479346" y="2525232"/>
                </a:lnTo>
                <a:lnTo>
                  <a:pt x="0" y="252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14"/>
          <p:cNvSpPr/>
          <p:nvPr/>
        </p:nvSpPr>
        <p:spPr>
          <a:xfrm rot="-2506628">
            <a:off x="0" y="0"/>
            <a:ext cx="3346964" cy="3401153"/>
          </a:xfrm>
          <a:custGeom>
            <a:rect b="b" l="l" r="r" t="t"/>
            <a:pathLst>
              <a:path extrusionOk="0" h="3401153" w="3346964">
                <a:moveTo>
                  <a:pt x="0" y="0"/>
                </a:moveTo>
                <a:lnTo>
                  <a:pt x="3346964" y="0"/>
                </a:lnTo>
                <a:lnTo>
                  <a:pt x="3346964" y="3401153"/>
                </a:lnTo>
                <a:lnTo>
                  <a:pt x="0" y="3401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 rot="-948463">
            <a:off x="14761492" y="1090302"/>
            <a:ext cx="3471295" cy="4116163"/>
          </a:xfrm>
          <a:custGeom>
            <a:rect b="b" l="l" r="r" t="t"/>
            <a:pathLst>
              <a:path extrusionOk="0"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86334" t="0"/>
            </a:stretch>
          </a:blipFill>
          <a:ln>
            <a:noFill/>
          </a:ln>
        </p:spPr>
      </p:sp>
      <p:sp>
        <p:nvSpPr>
          <p:cNvPr id="277" name="Google Shape;277;p15"/>
          <p:cNvSpPr/>
          <p:nvPr/>
        </p:nvSpPr>
        <p:spPr>
          <a:xfrm>
            <a:off x="13942436" y="795337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5"/>
          <p:cNvSpPr/>
          <p:nvPr/>
        </p:nvSpPr>
        <p:spPr>
          <a:xfrm rot="-1065335">
            <a:off x="14663854" y="2673695"/>
            <a:ext cx="1135134" cy="1957127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1"/>
                </a:lnTo>
                <a:lnTo>
                  <a:pt x="0" y="1956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5"/>
          <p:cNvSpPr/>
          <p:nvPr/>
        </p:nvSpPr>
        <p:spPr>
          <a:xfrm>
            <a:off x="9885858" y="3547288"/>
            <a:ext cx="6848585" cy="4114800"/>
          </a:xfrm>
          <a:custGeom>
            <a:rect b="b" l="l" r="r" t="t"/>
            <a:pathLst>
              <a:path extrusionOk="0" h="4114800" w="6848585">
                <a:moveTo>
                  <a:pt x="0" y="0"/>
                </a:moveTo>
                <a:lnTo>
                  <a:pt x="6848584" y="0"/>
                </a:lnTo>
                <a:lnTo>
                  <a:pt x="6848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243" r="-2244" t="0"/>
            </a:stretch>
          </a:blipFill>
          <a:ln>
            <a:noFill/>
          </a:ln>
        </p:spPr>
      </p:sp>
      <p:sp>
        <p:nvSpPr>
          <p:cNvPr id="280" name="Google Shape;280;p15"/>
          <p:cNvSpPr txBox="1"/>
          <p:nvPr/>
        </p:nvSpPr>
        <p:spPr>
          <a:xfrm>
            <a:off x="2174635" y="5143500"/>
            <a:ext cx="7711205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planet was moving along an elliptical orbit.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1413745" y="695325"/>
            <a:ext cx="132507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/>
          <p:nvPr/>
        </p:nvSpPr>
        <p:spPr>
          <a:xfrm rot="130833">
            <a:off x="1633889" y="862320"/>
            <a:ext cx="7082138" cy="1389870"/>
          </a:xfrm>
          <a:custGeom>
            <a:rect b="b" l="l" r="r" t="t"/>
            <a:pathLst>
              <a:path extrusionOk="0" h="1389870" w="7082138">
                <a:moveTo>
                  <a:pt x="0" y="0"/>
                </a:moveTo>
                <a:lnTo>
                  <a:pt x="7082139" y="0"/>
                </a:lnTo>
                <a:lnTo>
                  <a:pt x="7082139" y="1389869"/>
                </a:lnTo>
                <a:lnTo>
                  <a:pt x="0" y="1389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6"/>
          <p:cNvSpPr/>
          <p:nvPr/>
        </p:nvSpPr>
        <p:spPr>
          <a:xfrm rot="-944740">
            <a:off x="15851370" y="811923"/>
            <a:ext cx="3470146" cy="4114800"/>
          </a:xfrm>
          <a:custGeom>
            <a:rect b="b" l="l" r="r" t="t"/>
            <a:pathLst>
              <a:path extrusionOk="0"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86334" t="0"/>
            </a:stretch>
          </a:blipFill>
          <a:ln>
            <a:noFill/>
          </a:ln>
        </p:spPr>
      </p:sp>
      <p:sp>
        <p:nvSpPr>
          <p:cNvPr id="288" name="Google Shape;288;p16"/>
          <p:cNvSpPr/>
          <p:nvPr/>
        </p:nvSpPr>
        <p:spPr>
          <a:xfrm>
            <a:off x="13608050" y="7872987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16"/>
          <p:cNvSpPr/>
          <p:nvPr/>
        </p:nvSpPr>
        <p:spPr>
          <a:xfrm rot="-1069765">
            <a:off x="15019443" y="140799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1"/>
                </a:lnTo>
                <a:lnTo>
                  <a:pt x="0" y="1956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16"/>
          <p:cNvSpPr/>
          <p:nvPr/>
        </p:nvSpPr>
        <p:spPr>
          <a:xfrm>
            <a:off x="9698458" y="3624888"/>
            <a:ext cx="6848585" cy="4114800"/>
          </a:xfrm>
          <a:custGeom>
            <a:rect b="b" l="l" r="r" t="t"/>
            <a:pathLst>
              <a:path extrusionOk="0" h="4114800" w="6848585">
                <a:moveTo>
                  <a:pt x="0" y="0"/>
                </a:moveTo>
                <a:lnTo>
                  <a:pt x="6848584" y="0"/>
                </a:lnTo>
                <a:lnTo>
                  <a:pt x="6848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243" r="-2244" t="0"/>
            </a:stretch>
          </a:blipFill>
          <a:ln>
            <a:noFill/>
          </a:ln>
        </p:spPr>
      </p:sp>
      <p:sp>
        <p:nvSpPr>
          <p:cNvPr id="291" name="Google Shape;291;p16"/>
          <p:cNvSpPr txBox="1"/>
          <p:nvPr/>
        </p:nvSpPr>
        <p:spPr>
          <a:xfrm>
            <a:off x="1413745" y="3343275"/>
            <a:ext cx="7711205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planet was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moving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along an elliptical orbit.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1729762" y="1281230"/>
            <a:ext cx="676662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Past Continuous Tense</a:t>
            </a:r>
            <a:endParaRPr/>
          </a:p>
        </p:txBody>
      </p:sp>
      <p:sp>
        <p:nvSpPr>
          <p:cNvPr id="293" name="Google Shape;293;p16"/>
          <p:cNvSpPr txBox="1"/>
          <p:nvPr/>
        </p:nvSpPr>
        <p:spPr>
          <a:xfrm rot="-60000">
            <a:off x="1491380" y="6085468"/>
            <a:ext cx="7554606" cy="349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EVENTS THAT BEGAN IN THE PAST, CONTINUED FOR A LENGTH OF TIME, AND ENDED IN THE PAST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/>
          <p:nvPr/>
        </p:nvSpPr>
        <p:spPr>
          <a:xfrm>
            <a:off x="-201958" y="6274307"/>
            <a:ext cx="2865397" cy="4114800"/>
          </a:xfrm>
          <a:custGeom>
            <a:rect b="b" l="l" r="r" t="t"/>
            <a:pathLst>
              <a:path extrusionOk="0" h="4114800" w="2865397">
                <a:moveTo>
                  <a:pt x="0" y="0"/>
                </a:moveTo>
                <a:lnTo>
                  <a:pt x="2865397" y="0"/>
                </a:lnTo>
                <a:lnTo>
                  <a:pt x="2865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7"/>
          <p:cNvSpPr/>
          <p:nvPr/>
        </p:nvSpPr>
        <p:spPr>
          <a:xfrm>
            <a:off x="1812035" y="6782181"/>
            <a:ext cx="3118762" cy="3769932"/>
          </a:xfrm>
          <a:custGeom>
            <a:rect b="b" l="l" r="r" t="t"/>
            <a:pathLst>
              <a:path extrusionOk="0" h="3769932" w="3118762">
                <a:moveTo>
                  <a:pt x="0" y="0"/>
                </a:moveTo>
                <a:lnTo>
                  <a:pt x="3118762" y="0"/>
                </a:lnTo>
                <a:lnTo>
                  <a:pt x="3118762" y="3769931"/>
                </a:lnTo>
                <a:lnTo>
                  <a:pt x="0" y="3769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7"/>
          <p:cNvSpPr txBox="1"/>
          <p:nvPr/>
        </p:nvSpPr>
        <p:spPr>
          <a:xfrm>
            <a:off x="5358658" y="5512307"/>
            <a:ext cx="1154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girl bought the telescope, her teacher had recommended to her.</a:t>
            </a:r>
            <a:endParaRPr/>
          </a:p>
        </p:txBody>
      </p:sp>
      <p:sp>
        <p:nvSpPr>
          <p:cNvPr id="301" name="Google Shape;301;p17"/>
          <p:cNvSpPr txBox="1"/>
          <p:nvPr/>
        </p:nvSpPr>
        <p:spPr>
          <a:xfrm>
            <a:off x="1444181" y="2582333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8"/>
          <p:cNvGrpSpPr/>
          <p:nvPr/>
        </p:nvGrpSpPr>
        <p:grpSpPr>
          <a:xfrm>
            <a:off x="12823222" y="3943350"/>
            <a:ext cx="4835711" cy="1454157"/>
            <a:chOff x="0" y="0"/>
            <a:chExt cx="6447614" cy="1938876"/>
          </a:xfrm>
        </p:grpSpPr>
        <p:sp>
          <p:nvSpPr>
            <p:cNvPr id="307" name="Google Shape;307;p18"/>
            <p:cNvSpPr/>
            <p:nvPr/>
          </p:nvSpPr>
          <p:spPr>
            <a:xfrm>
              <a:off x="1597782" y="0"/>
              <a:ext cx="4849832" cy="1938876"/>
            </a:xfrm>
            <a:custGeom>
              <a:rect b="b" l="l" r="r" t="t"/>
              <a:pathLst>
                <a:path extrusionOk="0" h="1938876" w="4849832">
                  <a:moveTo>
                    <a:pt x="0" y="0"/>
                  </a:moveTo>
                  <a:lnTo>
                    <a:pt x="4849832" y="0"/>
                  </a:lnTo>
                  <a:lnTo>
                    <a:pt x="4849832" y="1938876"/>
                  </a:lnTo>
                  <a:lnTo>
                    <a:pt x="0" y="19388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8" name="Google Shape;308;p18"/>
            <p:cNvSpPr/>
            <p:nvPr/>
          </p:nvSpPr>
          <p:spPr>
            <a:xfrm>
              <a:off x="0" y="0"/>
              <a:ext cx="4849832" cy="1938876"/>
            </a:xfrm>
            <a:custGeom>
              <a:rect b="b" l="l" r="r" t="t"/>
              <a:pathLst>
                <a:path extrusionOk="0" h="1938876" w="4849832">
                  <a:moveTo>
                    <a:pt x="0" y="0"/>
                  </a:moveTo>
                  <a:lnTo>
                    <a:pt x="4849832" y="0"/>
                  </a:lnTo>
                  <a:lnTo>
                    <a:pt x="4849832" y="1938876"/>
                  </a:lnTo>
                  <a:lnTo>
                    <a:pt x="0" y="19388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09" name="Google Shape;309;p18"/>
          <p:cNvGrpSpPr/>
          <p:nvPr/>
        </p:nvGrpSpPr>
        <p:grpSpPr>
          <a:xfrm>
            <a:off x="11233595" y="1028700"/>
            <a:ext cx="6104683" cy="1835753"/>
            <a:chOff x="0" y="0"/>
            <a:chExt cx="8139578" cy="2447670"/>
          </a:xfrm>
        </p:grpSpPr>
        <p:sp>
          <p:nvSpPr>
            <p:cNvPr id="310" name="Google Shape;310;p18"/>
            <p:cNvSpPr/>
            <p:nvPr/>
          </p:nvSpPr>
          <p:spPr>
            <a:xfrm>
              <a:off x="2017068" y="0"/>
              <a:ext cx="6122510" cy="2447670"/>
            </a:xfrm>
            <a:custGeom>
              <a:rect b="b" l="l" r="r" t="t"/>
              <a:pathLst>
                <a:path extrusionOk="0" h="2447670" w="6122510">
                  <a:moveTo>
                    <a:pt x="0" y="0"/>
                  </a:moveTo>
                  <a:lnTo>
                    <a:pt x="6122510" y="0"/>
                  </a:lnTo>
                  <a:lnTo>
                    <a:pt x="6122510" y="2447670"/>
                  </a:lnTo>
                  <a:lnTo>
                    <a:pt x="0" y="24476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1" name="Google Shape;311;p18"/>
            <p:cNvSpPr/>
            <p:nvPr/>
          </p:nvSpPr>
          <p:spPr>
            <a:xfrm>
              <a:off x="0" y="0"/>
              <a:ext cx="6122510" cy="2447670"/>
            </a:xfrm>
            <a:custGeom>
              <a:rect b="b" l="l" r="r" t="t"/>
              <a:pathLst>
                <a:path extrusionOk="0" h="2447670" w="6122510">
                  <a:moveTo>
                    <a:pt x="0" y="0"/>
                  </a:moveTo>
                  <a:lnTo>
                    <a:pt x="6122510" y="0"/>
                  </a:lnTo>
                  <a:lnTo>
                    <a:pt x="6122510" y="2447670"/>
                  </a:lnTo>
                  <a:lnTo>
                    <a:pt x="0" y="24476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12" name="Google Shape;312;p18"/>
          <p:cNvSpPr/>
          <p:nvPr/>
        </p:nvSpPr>
        <p:spPr>
          <a:xfrm rot="130833">
            <a:off x="1252276" y="733224"/>
            <a:ext cx="6387769" cy="1253600"/>
          </a:xfrm>
          <a:custGeom>
            <a:rect b="b" l="l" r="r" t="t"/>
            <a:pathLst>
              <a:path extrusionOk="0" h="1253600" w="6387769">
                <a:moveTo>
                  <a:pt x="0" y="0"/>
                </a:moveTo>
                <a:lnTo>
                  <a:pt x="6387769" y="0"/>
                </a:lnTo>
                <a:lnTo>
                  <a:pt x="6387769" y="1253600"/>
                </a:lnTo>
                <a:lnTo>
                  <a:pt x="0" y="125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8"/>
          <p:cNvSpPr/>
          <p:nvPr/>
        </p:nvSpPr>
        <p:spPr>
          <a:xfrm>
            <a:off x="-201958" y="6274307"/>
            <a:ext cx="2865397" cy="4114800"/>
          </a:xfrm>
          <a:custGeom>
            <a:rect b="b" l="l" r="r" t="t"/>
            <a:pathLst>
              <a:path extrusionOk="0" h="4114800" w="2865397">
                <a:moveTo>
                  <a:pt x="0" y="0"/>
                </a:moveTo>
                <a:lnTo>
                  <a:pt x="2865397" y="0"/>
                </a:lnTo>
                <a:lnTo>
                  <a:pt x="2865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8"/>
          <p:cNvSpPr/>
          <p:nvPr/>
        </p:nvSpPr>
        <p:spPr>
          <a:xfrm>
            <a:off x="1812035" y="6782181"/>
            <a:ext cx="3118762" cy="3769932"/>
          </a:xfrm>
          <a:custGeom>
            <a:rect b="b" l="l" r="r" t="t"/>
            <a:pathLst>
              <a:path extrusionOk="0" h="3769932" w="3118762">
                <a:moveTo>
                  <a:pt x="0" y="0"/>
                </a:moveTo>
                <a:lnTo>
                  <a:pt x="3118762" y="0"/>
                </a:lnTo>
                <a:lnTo>
                  <a:pt x="3118762" y="3769931"/>
                </a:lnTo>
                <a:lnTo>
                  <a:pt x="0" y="3769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8"/>
          <p:cNvSpPr txBox="1"/>
          <p:nvPr/>
        </p:nvSpPr>
        <p:spPr>
          <a:xfrm>
            <a:off x="1888998" y="3019425"/>
            <a:ext cx="1154516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girl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bought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the telescope her teacher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had recommended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to her.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13552174" y="3943350"/>
            <a:ext cx="3377806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bought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(simple past)</a:t>
            </a:r>
            <a:endParaRPr/>
          </a:p>
        </p:txBody>
      </p:sp>
      <p:sp>
        <p:nvSpPr>
          <p:cNvPr id="317" name="Google Shape;317;p18"/>
          <p:cNvSpPr txBox="1"/>
          <p:nvPr/>
        </p:nvSpPr>
        <p:spPr>
          <a:xfrm>
            <a:off x="11233595" y="1190625"/>
            <a:ext cx="602570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had recommended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(past perfect tense)</a:t>
            </a:r>
            <a:endParaRPr/>
          </a:p>
        </p:txBody>
      </p:sp>
      <p:sp>
        <p:nvSpPr>
          <p:cNvPr id="318" name="Google Shape;318;p18"/>
          <p:cNvSpPr txBox="1"/>
          <p:nvPr/>
        </p:nvSpPr>
        <p:spPr>
          <a:xfrm>
            <a:off x="6425073" y="6858000"/>
            <a:ext cx="105048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 PAST EVENT THAT OCCURED </a:t>
            </a:r>
            <a:r>
              <a:rPr b="0" i="0" lang="en-US" sz="3999" u="none" cap="none" strike="noStrike">
                <a:solidFill>
                  <a:srgbClr val="AD795B"/>
                </a:solidFill>
                <a:latin typeface="Arial"/>
                <a:ea typeface="Arial"/>
                <a:cs typeface="Arial"/>
                <a:sym typeface="Arial"/>
              </a:rPr>
              <a:t>(had recommended)</a:t>
            </a: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 BEFORE ANOTHER </a:t>
            </a:r>
            <a:r>
              <a:rPr lang="en-US" sz="3999">
                <a:solidFill>
                  <a:srgbClr val="4F233F"/>
                </a:solidFill>
              </a:rPr>
              <a:t>P</a:t>
            </a: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AST EVENT </a:t>
            </a:r>
            <a:r>
              <a:rPr b="0" i="0" lang="en-US" sz="3999" u="none" cap="none" strike="noStrike">
                <a:solidFill>
                  <a:srgbClr val="AD795B"/>
                </a:solidFill>
                <a:latin typeface="Arial"/>
                <a:ea typeface="Arial"/>
                <a:cs typeface="Arial"/>
                <a:sym typeface="Arial"/>
              </a:rPr>
              <a:t>(bought)</a:t>
            </a:r>
            <a:endParaRPr/>
          </a:p>
        </p:txBody>
      </p:sp>
      <p:sp>
        <p:nvSpPr>
          <p:cNvPr id="319" name="Google Shape;319;p18"/>
          <p:cNvSpPr txBox="1"/>
          <p:nvPr/>
        </p:nvSpPr>
        <p:spPr>
          <a:xfrm>
            <a:off x="1704135" y="1028700"/>
            <a:ext cx="577988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Past Perfect Tense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/>
          <p:nvPr/>
        </p:nvSpPr>
        <p:spPr>
          <a:xfrm>
            <a:off x="8739905" y="795392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9"/>
          <p:cNvSpPr/>
          <p:nvPr/>
        </p:nvSpPr>
        <p:spPr>
          <a:xfrm rot="-1382168">
            <a:off x="13576056" y="3477656"/>
            <a:ext cx="3590114" cy="1207584"/>
          </a:xfrm>
          <a:custGeom>
            <a:rect b="b" l="l" r="r" t="t"/>
            <a:pathLst>
              <a:path extrusionOk="0" h="1207584" w="3590114">
                <a:moveTo>
                  <a:pt x="0" y="0"/>
                </a:moveTo>
                <a:lnTo>
                  <a:pt x="3590114" y="0"/>
                </a:lnTo>
                <a:lnTo>
                  <a:pt x="3590114" y="1207584"/>
                </a:lnTo>
                <a:lnTo>
                  <a:pt x="0" y="120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9"/>
          <p:cNvSpPr/>
          <p:nvPr/>
        </p:nvSpPr>
        <p:spPr>
          <a:xfrm rot="-1069765">
            <a:off x="16691813" y="605851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9"/>
          <p:cNvSpPr/>
          <p:nvPr/>
        </p:nvSpPr>
        <p:spPr>
          <a:xfrm>
            <a:off x="12091200" y="6286500"/>
            <a:ext cx="6559826" cy="4114800"/>
          </a:xfrm>
          <a:custGeom>
            <a:rect b="b" l="l" r="r" t="t"/>
            <a:pathLst>
              <a:path extrusionOk="0" h="4114800" w="6559826">
                <a:moveTo>
                  <a:pt x="0" y="0"/>
                </a:moveTo>
                <a:lnTo>
                  <a:pt x="6559826" y="0"/>
                </a:lnTo>
                <a:lnTo>
                  <a:pt x="655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19"/>
          <p:cNvSpPr txBox="1"/>
          <p:nvPr/>
        </p:nvSpPr>
        <p:spPr>
          <a:xfrm>
            <a:off x="2011966" y="5143500"/>
            <a:ext cx="1087650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It had been raining hard for several hours and the streets were very wet.</a:t>
            </a:r>
            <a:endParaRPr/>
          </a:p>
        </p:txBody>
      </p:sp>
      <p:sp>
        <p:nvSpPr>
          <p:cNvPr id="329" name="Google Shape;329;p19"/>
          <p:cNvSpPr txBox="1"/>
          <p:nvPr/>
        </p:nvSpPr>
        <p:spPr>
          <a:xfrm>
            <a:off x="1565923" y="1584277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850390">
            <a:off x="13714995" y="3731226"/>
            <a:ext cx="5523215" cy="7226403"/>
          </a:xfrm>
          <a:custGeom>
            <a:rect b="b" l="l" r="r" t="t"/>
            <a:pathLst>
              <a:path extrusionOk="0" h="7226403" w="5523215">
                <a:moveTo>
                  <a:pt x="0" y="0"/>
                </a:moveTo>
                <a:lnTo>
                  <a:pt x="5523214" y="0"/>
                </a:lnTo>
                <a:lnTo>
                  <a:pt x="5523214" y="7226403"/>
                </a:lnTo>
                <a:lnTo>
                  <a:pt x="0" y="7226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55" l="0" r="-57378" t="-7835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11484338" y="2653201"/>
            <a:ext cx="7018599" cy="7633799"/>
          </a:xfrm>
          <a:custGeom>
            <a:rect b="b" l="l" r="r" t="t"/>
            <a:pathLst>
              <a:path extrusionOk="0" h="7633799" w="7018599">
                <a:moveTo>
                  <a:pt x="0" y="0"/>
                </a:moveTo>
                <a:lnTo>
                  <a:pt x="7018599" y="0"/>
                </a:lnTo>
                <a:lnTo>
                  <a:pt x="7018599" y="7633799"/>
                </a:lnTo>
                <a:lnTo>
                  <a:pt x="0" y="7633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186" l="0" r="-19190" t="0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 rot="-9452818">
            <a:off x="17115441" y="2384456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3"/>
                </a:lnTo>
                <a:lnTo>
                  <a:pt x="0" y="156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 flipH="1" rot="2451557">
            <a:off x="17305818" y="2764318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6"/>
                </a:lnTo>
                <a:lnTo>
                  <a:pt x="729079" y="1045346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 flipH="1" rot="-2977385">
            <a:off x="12277466" y="8886873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2"/>
          <p:cNvGrpSpPr/>
          <p:nvPr/>
        </p:nvGrpSpPr>
        <p:grpSpPr>
          <a:xfrm>
            <a:off x="1019175" y="1496866"/>
            <a:ext cx="10200935" cy="1156335"/>
            <a:chOff x="0" y="38100"/>
            <a:chExt cx="13601246" cy="154178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89505"/>
              <a:ext cx="562934" cy="527111"/>
            </a:xfrm>
            <a:custGeom>
              <a:rect b="b" l="l" r="r" t="t"/>
              <a:pathLst>
                <a:path extrusionOk="0" h="527111" w="562934">
                  <a:moveTo>
                    <a:pt x="0" y="0"/>
                  </a:moveTo>
                  <a:lnTo>
                    <a:pt x="562934" y="0"/>
                  </a:lnTo>
                  <a:lnTo>
                    <a:pt x="562934" y="527110"/>
                  </a:lnTo>
                  <a:lnTo>
                    <a:pt x="0" y="5271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854467" y="38100"/>
              <a:ext cx="12746779" cy="1541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tells us when the action in a sentence takes place</a:t>
              </a:r>
              <a:endParaRPr/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808075" y="3484113"/>
            <a:ext cx="422200" cy="395333"/>
          </a:xfrm>
          <a:custGeom>
            <a:rect b="b" l="l" r="r" t="t"/>
            <a:pathLst>
              <a:path extrusionOk="0" h="395333" w="422200">
                <a:moveTo>
                  <a:pt x="0" y="0"/>
                </a:moveTo>
                <a:lnTo>
                  <a:pt x="422200" y="0"/>
                </a:lnTo>
                <a:lnTo>
                  <a:pt x="422200" y="395333"/>
                </a:lnTo>
                <a:lnTo>
                  <a:pt x="0" y="395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6" name="Google Shape;106;p2"/>
          <p:cNvGrpSpPr/>
          <p:nvPr/>
        </p:nvGrpSpPr>
        <p:grpSpPr>
          <a:xfrm>
            <a:off x="808075" y="5138651"/>
            <a:ext cx="10200935" cy="3947160"/>
            <a:chOff x="0" y="38100"/>
            <a:chExt cx="13601246" cy="5262880"/>
          </a:xfrm>
        </p:grpSpPr>
        <p:sp>
          <p:nvSpPr>
            <p:cNvPr id="107" name="Google Shape;107;p2"/>
            <p:cNvSpPr/>
            <p:nvPr/>
          </p:nvSpPr>
          <p:spPr>
            <a:xfrm>
              <a:off x="0" y="89505"/>
              <a:ext cx="562934" cy="527111"/>
            </a:xfrm>
            <a:custGeom>
              <a:rect b="b" l="l" r="r" t="t"/>
              <a:pathLst>
                <a:path extrusionOk="0" h="527111" w="562934">
                  <a:moveTo>
                    <a:pt x="0" y="0"/>
                  </a:moveTo>
                  <a:lnTo>
                    <a:pt x="562934" y="0"/>
                  </a:lnTo>
                  <a:lnTo>
                    <a:pt x="562934" y="527110"/>
                  </a:lnTo>
                  <a:lnTo>
                    <a:pt x="0" y="5271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2"/>
            <p:cNvSpPr txBox="1"/>
            <p:nvPr/>
          </p:nvSpPr>
          <p:spPr>
            <a:xfrm>
              <a:off x="854467" y="38100"/>
              <a:ext cx="12746779" cy="5262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the verb may change forms to reflect:</a:t>
              </a:r>
              <a:endParaRPr/>
            </a:p>
            <a:p>
              <a:pPr indent="0" lvl="0" marL="0" marR="0" rtl="0" algn="l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31800" lvl="1" marL="863599" marR="0" rtl="0" algn="l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something that already happened</a:t>
              </a:r>
              <a:endParaRPr/>
            </a:p>
            <a:p>
              <a:pPr indent="-431800" lvl="1" marL="863599" marR="0" rtl="0" algn="l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something that is currently happening or is an ongoing truth/reality</a:t>
              </a:r>
              <a:endParaRPr/>
            </a:p>
            <a:p>
              <a:pPr indent="-431800" lvl="1" marL="863599" marR="0" rtl="0" algn="l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or something that will happen in the future </a:t>
              </a:r>
              <a:endParaRPr/>
            </a:p>
          </p:txBody>
        </p:sp>
      </p:grpSp>
      <p:sp>
        <p:nvSpPr>
          <p:cNvPr id="109" name="Google Shape;109;p2"/>
          <p:cNvSpPr txBox="1"/>
          <p:nvPr/>
        </p:nvSpPr>
        <p:spPr>
          <a:xfrm>
            <a:off x="1730422" y="3325091"/>
            <a:ext cx="9499213" cy="1146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most verbs take a past, present, or future tense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/>
          <p:nvPr/>
        </p:nvSpPr>
        <p:spPr>
          <a:xfrm>
            <a:off x="10393785" y="1445673"/>
            <a:ext cx="5970803" cy="2387020"/>
          </a:xfrm>
          <a:custGeom>
            <a:rect b="b" l="l" r="r" t="t"/>
            <a:pathLst>
              <a:path extrusionOk="0" h="2387020" w="5970803">
                <a:moveTo>
                  <a:pt x="0" y="0"/>
                </a:moveTo>
                <a:lnTo>
                  <a:pt x="5970803" y="0"/>
                </a:lnTo>
                <a:lnTo>
                  <a:pt x="5970803" y="2387021"/>
                </a:lnTo>
                <a:lnTo>
                  <a:pt x="0" y="2387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0"/>
          <p:cNvSpPr/>
          <p:nvPr/>
        </p:nvSpPr>
        <p:spPr>
          <a:xfrm rot="130833">
            <a:off x="364884" y="582168"/>
            <a:ext cx="9093739" cy="1784646"/>
          </a:xfrm>
          <a:custGeom>
            <a:rect b="b" l="l" r="r" t="t"/>
            <a:pathLst>
              <a:path extrusionOk="0" h="1784646" w="9093739">
                <a:moveTo>
                  <a:pt x="0" y="0"/>
                </a:moveTo>
                <a:lnTo>
                  <a:pt x="9093739" y="0"/>
                </a:lnTo>
                <a:lnTo>
                  <a:pt x="9093739" y="1784646"/>
                </a:lnTo>
                <a:lnTo>
                  <a:pt x="0" y="178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20"/>
          <p:cNvSpPr txBox="1"/>
          <p:nvPr/>
        </p:nvSpPr>
        <p:spPr>
          <a:xfrm>
            <a:off x="1433689" y="3832694"/>
            <a:ext cx="1087650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had been raining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hard for several hours and the streets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very wet.</a:t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16364588" y="8582314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2" y="0"/>
                </a:lnTo>
                <a:lnTo>
                  <a:pt x="1443852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20"/>
          <p:cNvSpPr/>
          <p:nvPr/>
        </p:nvSpPr>
        <p:spPr>
          <a:xfrm rot="-10726954">
            <a:off x="13203318" y="4179494"/>
            <a:ext cx="4734157" cy="1592398"/>
          </a:xfrm>
          <a:custGeom>
            <a:rect b="b" l="l" r="r" t="t"/>
            <a:pathLst>
              <a:path extrusionOk="0" h="1592398" w="4734157">
                <a:moveTo>
                  <a:pt x="0" y="0"/>
                </a:moveTo>
                <a:lnTo>
                  <a:pt x="4734157" y="0"/>
                </a:lnTo>
                <a:lnTo>
                  <a:pt x="4734157" y="1592399"/>
                </a:lnTo>
                <a:lnTo>
                  <a:pt x="0" y="1592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20"/>
          <p:cNvSpPr/>
          <p:nvPr/>
        </p:nvSpPr>
        <p:spPr>
          <a:xfrm rot="-1069765">
            <a:off x="16691813" y="605851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20"/>
          <p:cNvSpPr txBox="1"/>
          <p:nvPr/>
        </p:nvSpPr>
        <p:spPr>
          <a:xfrm>
            <a:off x="2225015" y="822277"/>
            <a:ext cx="553913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Past Perfect Continuous Tense</a:t>
            </a:r>
            <a:endParaRPr/>
          </a:p>
        </p:txBody>
      </p:sp>
      <p:sp>
        <p:nvSpPr>
          <p:cNvPr id="341" name="Google Shape;341;p20"/>
          <p:cNvSpPr txBox="1"/>
          <p:nvPr/>
        </p:nvSpPr>
        <p:spPr>
          <a:xfrm>
            <a:off x="13881494" y="4375619"/>
            <a:ext cx="3377806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were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(simple past)</a:t>
            </a:r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10393785" y="1739071"/>
            <a:ext cx="602570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had been raining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(past perfect continuous tense)</a:t>
            </a:r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1812254" y="6880694"/>
            <a:ext cx="13296559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AND EVENT THAT BEGAN IN THE PAST, CONTINUED FOR LENGTH OF TIME, AND WAS IN PROGRESS </a:t>
            </a:r>
            <a:r>
              <a:rPr b="0" i="0" lang="en-US" sz="3999" u="none" cap="none" strike="noStrike">
                <a:solidFill>
                  <a:srgbClr val="AD795B"/>
                </a:solidFill>
                <a:latin typeface="Arial"/>
                <a:ea typeface="Arial"/>
                <a:cs typeface="Arial"/>
                <a:sym typeface="Arial"/>
              </a:rPr>
              <a:t>(had been raining)</a:t>
            </a: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 WHEN ANOTHER PAST EVENT HAPPENED </a:t>
            </a:r>
            <a:r>
              <a:rPr b="0" i="0" lang="en-US" sz="3999" u="none" cap="none" strike="noStrike">
                <a:solidFill>
                  <a:srgbClr val="AD795B"/>
                </a:solidFill>
                <a:latin typeface="Arial"/>
                <a:ea typeface="Arial"/>
                <a:cs typeface="Arial"/>
                <a:sym typeface="Arial"/>
              </a:rPr>
              <a:t>(were)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/>
        </p:nvSpPr>
        <p:spPr>
          <a:xfrm>
            <a:off x="2823047" y="4752975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Cats eat mice and birds.</a:t>
            </a:r>
            <a:endParaRPr/>
          </a:p>
        </p:txBody>
      </p:sp>
      <p:sp>
        <p:nvSpPr>
          <p:cNvPr id="349" name="Google Shape;349;p21"/>
          <p:cNvSpPr txBox="1"/>
          <p:nvPr/>
        </p:nvSpPr>
        <p:spPr>
          <a:xfrm>
            <a:off x="2823047" y="2244820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1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1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353" name="Google Shape;353;p21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354" name="Google Shape;354;p21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1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1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1"/>
          <p:cNvSpPr/>
          <p:nvPr/>
        </p:nvSpPr>
        <p:spPr>
          <a:xfrm>
            <a:off x="13550917" y="6172200"/>
            <a:ext cx="4352192" cy="4114800"/>
          </a:xfrm>
          <a:custGeom>
            <a:rect b="b" l="l" r="r" t="t"/>
            <a:pathLst>
              <a:path extrusionOk="0" h="4114800" w="4352192">
                <a:moveTo>
                  <a:pt x="0" y="0"/>
                </a:moveTo>
                <a:lnTo>
                  <a:pt x="4352193" y="0"/>
                </a:lnTo>
                <a:lnTo>
                  <a:pt x="43521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/>
          <p:nvPr/>
        </p:nvSpPr>
        <p:spPr>
          <a:xfrm>
            <a:off x="2823047" y="4752975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Cats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eat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mice and birds.</a:t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22"/>
          <p:cNvSpPr/>
          <p:nvPr/>
        </p:nvSpPr>
        <p:spPr>
          <a:xfrm rot="5400000">
            <a:off x="7966146" y="-146801"/>
            <a:ext cx="2910406" cy="5017941"/>
          </a:xfrm>
          <a:custGeom>
            <a:rect b="b" l="l" r="r" t="t"/>
            <a:pathLst>
              <a:path extrusionOk="0" h="5017941" w="2910406">
                <a:moveTo>
                  <a:pt x="0" y="0"/>
                </a:moveTo>
                <a:lnTo>
                  <a:pt x="2910406" y="0"/>
                </a:lnTo>
                <a:lnTo>
                  <a:pt x="2910406" y="5017941"/>
                </a:lnTo>
                <a:lnTo>
                  <a:pt x="0" y="5017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22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366" name="Google Shape;366;p22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367" name="Google Shape;367;p22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2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2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2"/>
          <p:cNvSpPr txBox="1"/>
          <p:nvPr/>
        </p:nvSpPr>
        <p:spPr>
          <a:xfrm>
            <a:off x="2823047" y="6996845"/>
            <a:ext cx="1259654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 EVENT AS HAPPENING IN THE PRESENT OR TO STATE FACTS</a:t>
            </a: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71" name="Google Shape;371;p22"/>
          <p:cNvSpPr txBox="1"/>
          <p:nvPr/>
        </p:nvSpPr>
        <p:spPr>
          <a:xfrm>
            <a:off x="7310678" y="1219170"/>
            <a:ext cx="422134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Present Tense</a:t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13550917" y="6172200"/>
            <a:ext cx="4352192" cy="4114800"/>
          </a:xfrm>
          <a:custGeom>
            <a:rect b="b" l="l" r="r" t="t"/>
            <a:pathLst>
              <a:path extrusionOk="0" h="4114800" w="4352192">
                <a:moveTo>
                  <a:pt x="0" y="0"/>
                </a:moveTo>
                <a:lnTo>
                  <a:pt x="4352193" y="0"/>
                </a:lnTo>
                <a:lnTo>
                  <a:pt x="43521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/>
          <p:nvPr/>
        </p:nvSpPr>
        <p:spPr>
          <a:xfrm>
            <a:off x="2823047" y="5143500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baby is laughing at Shelly’s monkey puppet.</a:t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2823047" y="2244820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3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3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23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382" name="Google Shape;382;p23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383" name="Google Shape;383;p23"/>
          <p:cNvSpPr/>
          <p:nvPr/>
        </p:nvSpPr>
        <p:spPr>
          <a:xfrm rot="-3986724">
            <a:off x="1243746" y="8643174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23"/>
          <p:cNvSpPr/>
          <p:nvPr/>
        </p:nvSpPr>
        <p:spPr>
          <a:xfrm flipH="1" rot="7917651">
            <a:off x="1963397" y="9143784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23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3"/>
          <p:cNvSpPr/>
          <p:nvPr/>
        </p:nvSpPr>
        <p:spPr>
          <a:xfrm>
            <a:off x="15013555" y="6330795"/>
            <a:ext cx="2895791" cy="4114800"/>
          </a:xfrm>
          <a:custGeom>
            <a:rect b="b" l="l" r="r" t="t"/>
            <a:pathLst>
              <a:path extrusionOk="0" h="4114800" w="2895791">
                <a:moveTo>
                  <a:pt x="0" y="0"/>
                </a:moveTo>
                <a:lnTo>
                  <a:pt x="2895790" y="0"/>
                </a:lnTo>
                <a:lnTo>
                  <a:pt x="2895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23"/>
          <p:cNvSpPr/>
          <p:nvPr/>
        </p:nvSpPr>
        <p:spPr>
          <a:xfrm>
            <a:off x="669046" y="6348677"/>
            <a:ext cx="3317780" cy="3317780"/>
          </a:xfrm>
          <a:custGeom>
            <a:rect b="b" l="l" r="r" t="t"/>
            <a:pathLst>
              <a:path extrusionOk="0" h="3317780" w="3317780">
                <a:moveTo>
                  <a:pt x="0" y="0"/>
                </a:moveTo>
                <a:lnTo>
                  <a:pt x="3317780" y="0"/>
                </a:lnTo>
                <a:lnTo>
                  <a:pt x="3317780" y="3317780"/>
                </a:lnTo>
                <a:lnTo>
                  <a:pt x="0" y="3317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 txBox="1"/>
          <p:nvPr/>
        </p:nvSpPr>
        <p:spPr>
          <a:xfrm>
            <a:off x="2823047" y="5143500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baby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is laughing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at Shelly’s monkey puppet.</a:t>
            </a:r>
            <a:endParaRPr/>
          </a:p>
        </p:txBody>
      </p:sp>
      <p:sp>
        <p:nvSpPr>
          <p:cNvPr id="393" name="Google Shape;393;p24"/>
          <p:cNvSpPr/>
          <p:nvPr/>
        </p:nvSpPr>
        <p:spPr>
          <a:xfrm rot="-5923502">
            <a:off x="8945024" y="-211959"/>
            <a:ext cx="2736141" cy="4717484"/>
          </a:xfrm>
          <a:custGeom>
            <a:rect b="b" l="l" r="r" t="t"/>
            <a:pathLst>
              <a:path extrusionOk="0" h="4717484" w="2736141">
                <a:moveTo>
                  <a:pt x="0" y="0"/>
                </a:moveTo>
                <a:lnTo>
                  <a:pt x="2736141" y="0"/>
                </a:lnTo>
                <a:lnTo>
                  <a:pt x="2736141" y="4717484"/>
                </a:lnTo>
                <a:lnTo>
                  <a:pt x="0" y="4717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4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4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396" name="Google Shape;396;p24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397" name="Google Shape;397;p24"/>
          <p:cNvSpPr/>
          <p:nvPr/>
        </p:nvSpPr>
        <p:spPr>
          <a:xfrm rot="-3986724">
            <a:off x="1243746" y="8643174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4"/>
          <p:cNvSpPr/>
          <p:nvPr/>
        </p:nvSpPr>
        <p:spPr>
          <a:xfrm flipH="1" rot="7917651">
            <a:off x="1656697" y="9143784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24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24"/>
          <p:cNvSpPr txBox="1"/>
          <p:nvPr/>
        </p:nvSpPr>
        <p:spPr>
          <a:xfrm>
            <a:off x="8591265" y="1246671"/>
            <a:ext cx="3443659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Present Continuous Tense</a:t>
            </a:r>
            <a:endParaRPr/>
          </a:p>
        </p:txBody>
      </p:sp>
      <p:sp>
        <p:nvSpPr>
          <p:cNvPr id="401" name="Google Shape;401;p24"/>
          <p:cNvSpPr txBox="1"/>
          <p:nvPr/>
        </p:nvSpPr>
        <p:spPr>
          <a:xfrm>
            <a:off x="3853786" y="6996845"/>
            <a:ext cx="9958850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 EVENT AS BEING IN PROGRESS IN THE PRESENT AND LIKELY CONTINUING INTO THE FUTURE  </a:t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5013555" y="6330795"/>
            <a:ext cx="2895791" cy="4114800"/>
          </a:xfrm>
          <a:custGeom>
            <a:rect b="b" l="l" r="r" t="t"/>
            <a:pathLst>
              <a:path extrusionOk="0" h="4114800" w="2895791">
                <a:moveTo>
                  <a:pt x="0" y="0"/>
                </a:moveTo>
                <a:lnTo>
                  <a:pt x="2895790" y="0"/>
                </a:lnTo>
                <a:lnTo>
                  <a:pt x="2895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24"/>
          <p:cNvSpPr/>
          <p:nvPr/>
        </p:nvSpPr>
        <p:spPr>
          <a:xfrm>
            <a:off x="362346" y="6330795"/>
            <a:ext cx="3317780" cy="3317780"/>
          </a:xfrm>
          <a:custGeom>
            <a:rect b="b" l="l" r="r" t="t"/>
            <a:pathLst>
              <a:path extrusionOk="0" h="3317780" w="3317780">
                <a:moveTo>
                  <a:pt x="0" y="0"/>
                </a:moveTo>
                <a:lnTo>
                  <a:pt x="3317780" y="0"/>
                </a:lnTo>
                <a:lnTo>
                  <a:pt x="3317780" y="3317780"/>
                </a:lnTo>
                <a:lnTo>
                  <a:pt x="0" y="3317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/>
          <p:nvPr/>
        </p:nvSpPr>
        <p:spPr>
          <a:xfrm>
            <a:off x="2823047" y="5143500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baby has played this game before.</a:t>
            </a:r>
            <a:endParaRPr/>
          </a:p>
        </p:txBody>
      </p:sp>
      <p:sp>
        <p:nvSpPr>
          <p:cNvPr id="409" name="Google Shape;409;p25"/>
          <p:cNvSpPr txBox="1"/>
          <p:nvPr/>
        </p:nvSpPr>
        <p:spPr>
          <a:xfrm>
            <a:off x="2823047" y="2244820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5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25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25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413" name="Google Shape;413;p25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414" name="Google Shape;414;p25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25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25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25"/>
          <p:cNvSpPr/>
          <p:nvPr/>
        </p:nvSpPr>
        <p:spPr>
          <a:xfrm>
            <a:off x="2327936" y="7073045"/>
            <a:ext cx="4294686" cy="3333750"/>
          </a:xfrm>
          <a:custGeom>
            <a:rect b="b" l="l" r="r" t="t"/>
            <a:pathLst>
              <a:path extrusionOk="0" h="3333750" w="4294686">
                <a:moveTo>
                  <a:pt x="0" y="0"/>
                </a:moveTo>
                <a:lnTo>
                  <a:pt x="4294686" y="0"/>
                </a:lnTo>
                <a:lnTo>
                  <a:pt x="4294686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/>
          <p:nvPr/>
        </p:nvSpPr>
        <p:spPr>
          <a:xfrm>
            <a:off x="2823047" y="5143500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baby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has played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this game before.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-5923502">
            <a:off x="8945024" y="-211959"/>
            <a:ext cx="2736141" cy="4717484"/>
          </a:xfrm>
          <a:custGeom>
            <a:rect b="b" l="l" r="r" t="t"/>
            <a:pathLst>
              <a:path extrusionOk="0" h="4717484" w="2736141">
                <a:moveTo>
                  <a:pt x="0" y="0"/>
                </a:moveTo>
                <a:lnTo>
                  <a:pt x="2736141" y="0"/>
                </a:lnTo>
                <a:lnTo>
                  <a:pt x="2736141" y="4717484"/>
                </a:lnTo>
                <a:lnTo>
                  <a:pt x="0" y="4717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26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6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426" name="Google Shape;426;p26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427" name="Google Shape;427;p26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6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6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26"/>
          <p:cNvSpPr txBox="1"/>
          <p:nvPr/>
        </p:nvSpPr>
        <p:spPr>
          <a:xfrm>
            <a:off x="8948673" y="1399447"/>
            <a:ext cx="2728844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Present Perfect Tense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3853786" y="6996845"/>
            <a:ext cx="9958850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 EVENT THAT OCCURED IN THE PAST BUT HAS SOME CONNECTION TO THE PRESENT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/>
          <p:nvPr/>
        </p:nvSpPr>
        <p:spPr>
          <a:xfrm>
            <a:off x="2823047" y="5143500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Shelly has been babysitting for years.</a:t>
            </a:r>
            <a:endParaRPr/>
          </a:p>
        </p:txBody>
      </p:sp>
      <p:sp>
        <p:nvSpPr>
          <p:cNvPr id="437" name="Google Shape;437;p27"/>
          <p:cNvSpPr txBox="1"/>
          <p:nvPr/>
        </p:nvSpPr>
        <p:spPr>
          <a:xfrm>
            <a:off x="2823047" y="2244820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7"/>
          <p:cNvSpPr/>
          <p:nvPr/>
        </p:nvSpPr>
        <p:spPr>
          <a:xfrm rot="-1380719">
            <a:off x="16064345" y="14398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27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7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441" name="Google Shape;441;p27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442" name="Google Shape;442;p27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7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7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7"/>
          <p:cNvSpPr/>
          <p:nvPr/>
        </p:nvSpPr>
        <p:spPr>
          <a:xfrm>
            <a:off x="13646294" y="5924550"/>
            <a:ext cx="3890356" cy="4114800"/>
          </a:xfrm>
          <a:custGeom>
            <a:rect b="b" l="l" r="r" t="t"/>
            <a:pathLst>
              <a:path extrusionOk="0" h="4114800" w="3890356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/>
          <p:nvPr/>
        </p:nvSpPr>
        <p:spPr>
          <a:xfrm>
            <a:off x="2794472" y="5143500"/>
            <a:ext cx="13250618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Shelly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has been babysitting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for years.</a:t>
            </a:r>
            <a:endParaRPr/>
          </a:p>
        </p:txBody>
      </p:sp>
      <p:sp>
        <p:nvSpPr>
          <p:cNvPr id="451" name="Google Shape;451;p28"/>
          <p:cNvSpPr/>
          <p:nvPr/>
        </p:nvSpPr>
        <p:spPr>
          <a:xfrm rot="-5923502">
            <a:off x="8508847" y="-586303"/>
            <a:ext cx="3041600" cy="5244138"/>
          </a:xfrm>
          <a:custGeom>
            <a:rect b="b" l="l" r="r" t="t"/>
            <a:pathLst>
              <a:path extrusionOk="0" h="5244138" w="3041600">
                <a:moveTo>
                  <a:pt x="0" y="0"/>
                </a:moveTo>
                <a:lnTo>
                  <a:pt x="3041600" y="0"/>
                </a:lnTo>
                <a:lnTo>
                  <a:pt x="3041600" y="5244138"/>
                </a:lnTo>
                <a:lnTo>
                  <a:pt x="0" y="5244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28"/>
          <p:cNvSpPr/>
          <p:nvPr/>
        </p:nvSpPr>
        <p:spPr>
          <a:xfrm rot="1423917">
            <a:off x="16807238" y="1697243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28"/>
          <p:cNvSpPr/>
          <p:nvPr/>
        </p:nvSpPr>
        <p:spPr>
          <a:xfrm rot="5400000">
            <a:off x="-2222195" y="1045358"/>
            <a:ext cx="9100262" cy="6330526"/>
          </a:xfrm>
          <a:custGeom>
            <a:rect b="b" l="l" r="r" t="t"/>
            <a:pathLst>
              <a:path extrusionOk="0"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185" l="-61808" r="-286" t="0"/>
            </a:stretch>
          </a:blipFill>
          <a:ln>
            <a:noFill/>
          </a:ln>
        </p:spPr>
      </p:sp>
      <p:sp>
        <p:nvSpPr>
          <p:cNvPr id="454" name="Google Shape;454;p28"/>
          <p:cNvSpPr/>
          <p:nvPr/>
        </p:nvSpPr>
        <p:spPr>
          <a:xfrm rot="7253166">
            <a:off x="15214706" y="7834206"/>
            <a:ext cx="3689888" cy="3378701"/>
          </a:xfrm>
          <a:custGeom>
            <a:rect b="b" l="l" r="r" t="t"/>
            <a:pathLst>
              <a:path extrusionOk="0"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1980" t="-76550"/>
            </a:stretch>
          </a:blipFill>
          <a:ln>
            <a:noFill/>
          </a:ln>
        </p:spPr>
      </p:sp>
      <p:sp>
        <p:nvSpPr>
          <p:cNvPr id="455" name="Google Shape;455;p28"/>
          <p:cNvSpPr/>
          <p:nvPr/>
        </p:nvSpPr>
        <p:spPr>
          <a:xfrm rot="-3986724">
            <a:off x="195086" y="6626318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28"/>
          <p:cNvSpPr/>
          <p:nvPr/>
        </p:nvSpPr>
        <p:spPr>
          <a:xfrm flipH="1" rot="7917651">
            <a:off x="326604" y="6613885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28"/>
          <p:cNvSpPr/>
          <p:nvPr/>
        </p:nvSpPr>
        <p:spPr>
          <a:xfrm flipH="1" rot="-10010137">
            <a:off x="17010186" y="5060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28"/>
          <p:cNvSpPr txBox="1"/>
          <p:nvPr/>
        </p:nvSpPr>
        <p:spPr>
          <a:xfrm>
            <a:off x="8665225" y="1028700"/>
            <a:ext cx="2728844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Present Perfect Continuous Tense</a:t>
            </a:r>
            <a:endParaRPr/>
          </a:p>
        </p:txBody>
      </p:sp>
      <p:sp>
        <p:nvSpPr>
          <p:cNvPr id="459" name="Google Shape;459;p28"/>
          <p:cNvSpPr txBox="1"/>
          <p:nvPr/>
        </p:nvSpPr>
        <p:spPr>
          <a:xfrm>
            <a:off x="3853786" y="6996845"/>
            <a:ext cx="9958850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 EVENT THAT BEGAN IN THE PAST BUT STILL CONTINUES TO HAPPEN IN THE PRESENT  </a:t>
            </a: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13812636" y="6022120"/>
            <a:ext cx="3890356" cy="4114800"/>
          </a:xfrm>
          <a:custGeom>
            <a:rect b="b" l="l" r="r" t="t"/>
            <a:pathLst>
              <a:path extrusionOk="0" h="4114800" w="3890356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29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29"/>
          <p:cNvSpPr/>
          <p:nvPr/>
        </p:nvSpPr>
        <p:spPr>
          <a:xfrm>
            <a:off x="8739905" y="795392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29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29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29"/>
          <p:cNvSpPr/>
          <p:nvPr/>
        </p:nvSpPr>
        <p:spPr>
          <a:xfrm>
            <a:off x="205584" y="6975099"/>
            <a:ext cx="4121144" cy="3311901"/>
          </a:xfrm>
          <a:custGeom>
            <a:rect b="b" l="l" r="r" t="t"/>
            <a:pathLst>
              <a:path extrusionOk="0" h="3311901" w="4121144">
                <a:moveTo>
                  <a:pt x="0" y="0"/>
                </a:moveTo>
                <a:lnTo>
                  <a:pt x="4121144" y="0"/>
                </a:lnTo>
                <a:lnTo>
                  <a:pt x="4121144" y="3311901"/>
                </a:lnTo>
                <a:lnTo>
                  <a:pt x="0" y="3311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29"/>
          <p:cNvSpPr txBox="1"/>
          <p:nvPr/>
        </p:nvSpPr>
        <p:spPr>
          <a:xfrm>
            <a:off x="2033075" y="5092461"/>
            <a:ext cx="1111999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Molly will finish her chores when she has time.</a:t>
            </a:r>
            <a:endParaRPr/>
          </a:p>
        </p:txBody>
      </p:sp>
      <p:sp>
        <p:nvSpPr>
          <p:cNvPr id="472" name="Google Shape;472;p29"/>
          <p:cNvSpPr txBox="1"/>
          <p:nvPr/>
        </p:nvSpPr>
        <p:spPr>
          <a:xfrm>
            <a:off x="205584" y="2036264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 rot="4160597">
            <a:off x="-1056569" y="5832534"/>
            <a:ext cx="6376112" cy="3875091"/>
          </a:xfrm>
          <a:custGeom>
            <a:rect b="b" l="l" r="r" t="t"/>
            <a:pathLst>
              <a:path extrusionOk="0" h="3878037" w="6380959">
                <a:moveTo>
                  <a:pt x="0" y="0"/>
                </a:moveTo>
                <a:lnTo>
                  <a:pt x="6380959" y="0"/>
                </a:lnTo>
                <a:lnTo>
                  <a:pt x="6380959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391" l="0" r="0" t="0"/>
            </a:stretch>
          </a:blipFill>
          <a:ln>
            <a:noFill/>
          </a:ln>
        </p:spPr>
      </p:sp>
      <p:sp>
        <p:nvSpPr>
          <p:cNvPr id="115" name="Google Shape;115;p3"/>
          <p:cNvSpPr/>
          <p:nvPr/>
        </p:nvSpPr>
        <p:spPr>
          <a:xfrm>
            <a:off x="260305" y="7408856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90" y="0"/>
                </a:lnTo>
                <a:lnTo>
                  <a:pt x="1536790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 flipH="1" rot="-2977385">
            <a:off x="530091" y="71473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 rot="-944740">
            <a:off x="15524227" y="-627969"/>
            <a:ext cx="3470146" cy="4114800"/>
          </a:xfrm>
          <a:custGeom>
            <a:rect b="b" l="l" r="r" t="t"/>
            <a:pathLst>
              <a:path extrusionOk="0"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86334" t="0"/>
            </a:stretch>
          </a:blip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 rot="-1380719">
            <a:off x="16691813" y="2714726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15031022" y="2570742"/>
            <a:ext cx="3441030" cy="7724761"/>
          </a:xfrm>
          <a:custGeom>
            <a:rect b="b" l="l" r="r" t="t"/>
            <a:pathLst>
              <a:path extrusionOk="0" h="7724761" w="3441030">
                <a:moveTo>
                  <a:pt x="0" y="0"/>
                </a:moveTo>
                <a:lnTo>
                  <a:pt x="3441030" y="0"/>
                </a:lnTo>
                <a:lnTo>
                  <a:pt x="3441030" y="7724761"/>
                </a:lnTo>
                <a:lnTo>
                  <a:pt x="0" y="7724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3"/>
          <p:cNvSpPr txBox="1"/>
          <p:nvPr/>
        </p:nvSpPr>
        <p:spPr>
          <a:xfrm>
            <a:off x="2709446" y="4720312"/>
            <a:ext cx="12311184" cy="17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researcher explained the unusual results.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2709446" y="1751592"/>
            <a:ext cx="11695088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/>
          <p:nvPr/>
        </p:nvSpPr>
        <p:spPr>
          <a:xfrm>
            <a:off x="4602921" y="729057"/>
            <a:ext cx="5233169" cy="2092128"/>
          </a:xfrm>
          <a:custGeom>
            <a:rect b="b" l="l" r="r" t="t"/>
            <a:pathLst>
              <a:path extrusionOk="0" h="2092128" w="5233169">
                <a:moveTo>
                  <a:pt x="0" y="0"/>
                </a:moveTo>
                <a:lnTo>
                  <a:pt x="5233169" y="0"/>
                </a:lnTo>
                <a:lnTo>
                  <a:pt x="5233169" y="2092127"/>
                </a:lnTo>
                <a:lnTo>
                  <a:pt x="0" y="2092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30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0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30"/>
          <p:cNvSpPr txBox="1"/>
          <p:nvPr/>
        </p:nvSpPr>
        <p:spPr>
          <a:xfrm>
            <a:off x="1028700" y="4286250"/>
            <a:ext cx="1111999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Molly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finish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her chores when she has time.</a:t>
            </a:r>
            <a:endParaRPr/>
          </a:p>
        </p:txBody>
      </p:sp>
      <p:sp>
        <p:nvSpPr>
          <p:cNvPr id="481" name="Google Shape;481;p30"/>
          <p:cNvSpPr/>
          <p:nvPr/>
        </p:nvSpPr>
        <p:spPr>
          <a:xfrm>
            <a:off x="8739905" y="795392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30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30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30"/>
          <p:cNvSpPr txBox="1"/>
          <p:nvPr/>
        </p:nvSpPr>
        <p:spPr>
          <a:xfrm>
            <a:off x="4864003" y="1475083"/>
            <a:ext cx="4711005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Simple Future Tense</a:t>
            </a:r>
            <a:endParaRPr/>
          </a:p>
        </p:txBody>
      </p:sp>
      <p:sp>
        <p:nvSpPr>
          <p:cNvPr id="485" name="Google Shape;485;p30"/>
          <p:cNvSpPr txBox="1"/>
          <p:nvPr/>
        </p:nvSpPr>
        <p:spPr>
          <a:xfrm>
            <a:off x="449062" y="7169150"/>
            <a:ext cx="8290843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 EVENT THAT WILL BEGIN AND END IN THE FUTURE</a:t>
            </a:r>
            <a:endParaRPr/>
          </a:p>
        </p:txBody>
      </p:sp>
      <p:sp>
        <p:nvSpPr>
          <p:cNvPr id="486" name="Google Shape;486;p30"/>
          <p:cNvSpPr/>
          <p:nvPr/>
        </p:nvSpPr>
        <p:spPr>
          <a:xfrm>
            <a:off x="11237438" y="6975099"/>
            <a:ext cx="4121144" cy="3311901"/>
          </a:xfrm>
          <a:custGeom>
            <a:rect b="b" l="l" r="r" t="t"/>
            <a:pathLst>
              <a:path extrusionOk="0" h="3311901" w="4121144">
                <a:moveTo>
                  <a:pt x="0" y="0"/>
                </a:moveTo>
                <a:lnTo>
                  <a:pt x="4121144" y="0"/>
                </a:lnTo>
                <a:lnTo>
                  <a:pt x="4121144" y="3311901"/>
                </a:lnTo>
                <a:lnTo>
                  <a:pt x="0" y="3311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p31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31"/>
          <p:cNvSpPr/>
          <p:nvPr/>
        </p:nvSpPr>
        <p:spPr>
          <a:xfrm>
            <a:off x="8739905" y="795392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p31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p31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p31"/>
          <p:cNvSpPr/>
          <p:nvPr/>
        </p:nvSpPr>
        <p:spPr>
          <a:xfrm>
            <a:off x="0" y="6121161"/>
            <a:ext cx="3400366" cy="4165839"/>
          </a:xfrm>
          <a:custGeom>
            <a:rect b="b" l="l" r="r" t="t"/>
            <a:pathLst>
              <a:path extrusionOk="0" h="4165839" w="3400366">
                <a:moveTo>
                  <a:pt x="0" y="0"/>
                </a:moveTo>
                <a:lnTo>
                  <a:pt x="3400366" y="0"/>
                </a:lnTo>
                <a:lnTo>
                  <a:pt x="3400366" y="4165839"/>
                </a:lnTo>
                <a:lnTo>
                  <a:pt x="0" y="4165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31"/>
          <p:cNvSpPr txBox="1"/>
          <p:nvPr/>
        </p:nvSpPr>
        <p:spPr>
          <a:xfrm>
            <a:off x="2033075" y="5092461"/>
            <a:ext cx="11789577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 will be working all afternoon, so I can’t help Olivia with her report.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1"/>
          <p:cNvSpPr txBox="1"/>
          <p:nvPr/>
        </p:nvSpPr>
        <p:spPr>
          <a:xfrm>
            <a:off x="205584" y="2036264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2"/>
          <p:cNvSpPr/>
          <p:nvPr/>
        </p:nvSpPr>
        <p:spPr>
          <a:xfrm>
            <a:off x="3620061" y="729057"/>
            <a:ext cx="6216029" cy="2485057"/>
          </a:xfrm>
          <a:custGeom>
            <a:rect b="b" l="l" r="r" t="t"/>
            <a:pathLst>
              <a:path extrusionOk="0" h="2485057" w="6216029">
                <a:moveTo>
                  <a:pt x="0" y="0"/>
                </a:moveTo>
                <a:lnTo>
                  <a:pt x="6216029" y="0"/>
                </a:lnTo>
                <a:lnTo>
                  <a:pt x="6216029" y="2485057"/>
                </a:lnTo>
                <a:lnTo>
                  <a:pt x="0" y="2485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p32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32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32"/>
          <p:cNvSpPr txBox="1"/>
          <p:nvPr/>
        </p:nvSpPr>
        <p:spPr>
          <a:xfrm>
            <a:off x="1700183" y="3835161"/>
            <a:ext cx="1236785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be working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all afternoon, so I can’t help Olivia with her report.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11032917" y="8582314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32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p32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0" name="Google Shape;510;p32"/>
          <p:cNvSpPr txBox="1"/>
          <p:nvPr/>
        </p:nvSpPr>
        <p:spPr>
          <a:xfrm>
            <a:off x="3795790" y="1704975"/>
            <a:ext cx="586457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Future Continuous Tense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2"/>
          <p:cNvSpPr txBox="1"/>
          <p:nvPr/>
        </p:nvSpPr>
        <p:spPr>
          <a:xfrm>
            <a:off x="4998579" y="6044961"/>
            <a:ext cx="8290843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AN EVENT THAT WILL BEGIN IN THE FUTURE AND CONTINUE FOR A LENGTH OF TIME</a:t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>
            <a:off x="0" y="6121161"/>
            <a:ext cx="3400366" cy="4165839"/>
          </a:xfrm>
          <a:custGeom>
            <a:rect b="b" l="l" r="r" t="t"/>
            <a:pathLst>
              <a:path extrusionOk="0" h="4165839" w="3400366">
                <a:moveTo>
                  <a:pt x="0" y="0"/>
                </a:moveTo>
                <a:lnTo>
                  <a:pt x="3400366" y="0"/>
                </a:lnTo>
                <a:lnTo>
                  <a:pt x="3400366" y="4165839"/>
                </a:lnTo>
                <a:lnTo>
                  <a:pt x="0" y="4165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33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33"/>
          <p:cNvSpPr/>
          <p:nvPr/>
        </p:nvSpPr>
        <p:spPr>
          <a:xfrm>
            <a:off x="8739905" y="795392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33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33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33"/>
          <p:cNvSpPr/>
          <p:nvPr/>
        </p:nvSpPr>
        <p:spPr>
          <a:xfrm>
            <a:off x="13872092" y="5459976"/>
            <a:ext cx="4314153" cy="4827024"/>
          </a:xfrm>
          <a:custGeom>
            <a:rect b="b" l="l" r="r" t="t"/>
            <a:pathLst>
              <a:path extrusionOk="0" h="4827024" w="4314153">
                <a:moveTo>
                  <a:pt x="0" y="0"/>
                </a:moveTo>
                <a:lnTo>
                  <a:pt x="4314153" y="0"/>
                </a:lnTo>
                <a:lnTo>
                  <a:pt x="4314153" y="4827024"/>
                </a:lnTo>
                <a:lnTo>
                  <a:pt x="0" y="4827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33"/>
          <p:cNvSpPr txBox="1"/>
          <p:nvPr/>
        </p:nvSpPr>
        <p:spPr>
          <a:xfrm>
            <a:off x="2033075" y="5092461"/>
            <a:ext cx="11789577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By tomorrow afternoon, Olivia will have finished her report.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205584" y="2036264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/>
          <p:nvPr/>
        </p:nvSpPr>
        <p:spPr>
          <a:xfrm>
            <a:off x="3620061" y="729057"/>
            <a:ext cx="6216029" cy="2485057"/>
          </a:xfrm>
          <a:custGeom>
            <a:rect b="b" l="l" r="r" t="t"/>
            <a:pathLst>
              <a:path extrusionOk="0" h="2485057" w="6216029">
                <a:moveTo>
                  <a:pt x="0" y="0"/>
                </a:moveTo>
                <a:lnTo>
                  <a:pt x="6216029" y="0"/>
                </a:lnTo>
                <a:lnTo>
                  <a:pt x="6216029" y="2485057"/>
                </a:lnTo>
                <a:lnTo>
                  <a:pt x="0" y="2485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34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1" name="Google Shape;531;p34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p34"/>
          <p:cNvSpPr txBox="1"/>
          <p:nvPr/>
        </p:nvSpPr>
        <p:spPr>
          <a:xfrm>
            <a:off x="1028700" y="4286250"/>
            <a:ext cx="1236785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By tomorrow afternoon, Olivia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have finished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her report.</a:t>
            </a:r>
            <a:endParaRPr/>
          </a:p>
        </p:txBody>
      </p:sp>
      <p:sp>
        <p:nvSpPr>
          <p:cNvPr id="533" name="Google Shape;533;p34"/>
          <p:cNvSpPr/>
          <p:nvPr/>
        </p:nvSpPr>
        <p:spPr>
          <a:xfrm>
            <a:off x="10515511" y="7928264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34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34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6" name="Google Shape;536;p34"/>
          <p:cNvSpPr txBox="1"/>
          <p:nvPr/>
        </p:nvSpPr>
        <p:spPr>
          <a:xfrm>
            <a:off x="4190482" y="1704975"/>
            <a:ext cx="5075188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Future Perfect Tense</a:t>
            </a:r>
            <a:endParaRPr/>
          </a:p>
        </p:txBody>
      </p:sp>
      <p:sp>
        <p:nvSpPr>
          <p:cNvPr id="537" name="Google Shape;537;p34"/>
          <p:cNvSpPr txBox="1"/>
          <p:nvPr/>
        </p:nvSpPr>
        <p:spPr>
          <a:xfrm>
            <a:off x="1489707" y="6464300"/>
            <a:ext cx="8290843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 FUTURE EVENT THAT WILL HAPPEN BEFORE ANOTHER FUTURE EVENT</a:t>
            </a:r>
            <a:endParaRPr/>
          </a:p>
        </p:txBody>
      </p:sp>
      <p:sp>
        <p:nvSpPr>
          <p:cNvPr id="538" name="Google Shape;538;p34"/>
          <p:cNvSpPr/>
          <p:nvPr/>
        </p:nvSpPr>
        <p:spPr>
          <a:xfrm>
            <a:off x="13872092" y="5459976"/>
            <a:ext cx="4314153" cy="4827024"/>
          </a:xfrm>
          <a:custGeom>
            <a:rect b="b" l="l" r="r" t="t"/>
            <a:pathLst>
              <a:path extrusionOk="0" h="4827024" w="4314153">
                <a:moveTo>
                  <a:pt x="0" y="0"/>
                </a:moveTo>
                <a:lnTo>
                  <a:pt x="4314153" y="0"/>
                </a:lnTo>
                <a:lnTo>
                  <a:pt x="4314153" y="4827024"/>
                </a:lnTo>
                <a:lnTo>
                  <a:pt x="0" y="4827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35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35"/>
          <p:cNvSpPr/>
          <p:nvPr/>
        </p:nvSpPr>
        <p:spPr>
          <a:xfrm>
            <a:off x="8739905" y="7953925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6" name="Google Shape;546;p35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35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35"/>
          <p:cNvSpPr/>
          <p:nvPr/>
        </p:nvSpPr>
        <p:spPr>
          <a:xfrm>
            <a:off x="13073392" y="6572510"/>
            <a:ext cx="5214608" cy="4114800"/>
          </a:xfrm>
          <a:custGeom>
            <a:rect b="b" l="l" r="r" t="t"/>
            <a:pathLst>
              <a:path extrusionOk="0" h="4114800" w="5214608">
                <a:moveTo>
                  <a:pt x="0" y="0"/>
                </a:moveTo>
                <a:lnTo>
                  <a:pt x="5214608" y="0"/>
                </a:lnTo>
                <a:lnTo>
                  <a:pt x="52146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9" name="Google Shape;549;p35"/>
          <p:cNvSpPr txBox="1"/>
          <p:nvPr/>
        </p:nvSpPr>
        <p:spPr>
          <a:xfrm>
            <a:off x="2033075" y="5092461"/>
            <a:ext cx="11789577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When this show ends, Molly will have been watching TV for three hours.</a:t>
            </a:r>
            <a:endParaRPr/>
          </a:p>
        </p:txBody>
      </p:sp>
      <p:sp>
        <p:nvSpPr>
          <p:cNvPr id="550" name="Google Shape;550;p35"/>
          <p:cNvSpPr txBox="1"/>
          <p:nvPr/>
        </p:nvSpPr>
        <p:spPr>
          <a:xfrm>
            <a:off x="205584" y="2036264"/>
            <a:ext cx="13250618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/>
          <p:nvPr/>
        </p:nvSpPr>
        <p:spPr>
          <a:xfrm>
            <a:off x="3620061" y="729057"/>
            <a:ext cx="6216029" cy="2485057"/>
          </a:xfrm>
          <a:custGeom>
            <a:rect b="b" l="l" r="r" t="t"/>
            <a:pathLst>
              <a:path extrusionOk="0" h="2485057" w="6216029">
                <a:moveTo>
                  <a:pt x="0" y="0"/>
                </a:moveTo>
                <a:lnTo>
                  <a:pt x="6216029" y="0"/>
                </a:lnTo>
                <a:lnTo>
                  <a:pt x="6216029" y="2485057"/>
                </a:lnTo>
                <a:lnTo>
                  <a:pt x="0" y="2485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6" name="Google Shape;556;p36"/>
          <p:cNvSpPr/>
          <p:nvPr/>
        </p:nvSpPr>
        <p:spPr>
          <a:xfrm rot="519025">
            <a:off x="11482859" y="-1299083"/>
            <a:ext cx="9092619" cy="3951156"/>
          </a:xfrm>
          <a:custGeom>
            <a:rect b="b" l="l" r="r" t="t"/>
            <a:pathLst>
              <a:path extrusionOk="0"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7" name="Google Shape;557;p36"/>
          <p:cNvSpPr/>
          <p:nvPr/>
        </p:nvSpPr>
        <p:spPr>
          <a:xfrm rot="-1626386">
            <a:off x="10548955" y="2923245"/>
            <a:ext cx="16649741" cy="7386431"/>
          </a:xfrm>
          <a:custGeom>
            <a:rect b="b" l="l" r="r" t="t"/>
            <a:pathLst>
              <a:path extrusionOk="0"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8" name="Google Shape;558;p36"/>
          <p:cNvSpPr txBox="1"/>
          <p:nvPr/>
        </p:nvSpPr>
        <p:spPr>
          <a:xfrm>
            <a:off x="1028700" y="4286250"/>
            <a:ext cx="1236785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When this show ends, Molly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have been watching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TV for three hours.</a:t>
            </a: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12219906" y="5584722"/>
            <a:ext cx="1443853" cy="1351971"/>
          </a:xfrm>
          <a:custGeom>
            <a:rect b="b" l="l" r="r" t="t"/>
            <a:pathLst>
              <a:path extrusionOk="0"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0" name="Google Shape;560;p36"/>
          <p:cNvSpPr/>
          <p:nvPr/>
        </p:nvSpPr>
        <p:spPr>
          <a:xfrm>
            <a:off x="16300307" y="1775121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1" name="Google Shape;561;p36"/>
          <p:cNvSpPr/>
          <p:nvPr/>
        </p:nvSpPr>
        <p:spPr>
          <a:xfrm flipH="1" rot="-2977385">
            <a:off x="16570093" y="1513591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p36"/>
          <p:cNvSpPr txBox="1"/>
          <p:nvPr/>
        </p:nvSpPr>
        <p:spPr>
          <a:xfrm>
            <a:off x="4002113" y="1136152"/>
            <a:ext cx="545192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Future Perfect Continuous Tense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6"/>
          <p:cNvSpPr txBox="1"/>
          <p:nvPr/>
        </p:nvSpPr>
        <p:spPr>
          <a:xfrm>
            <a:off x="1028700" y="6464300"/>
            <a:ext cx="10786563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DESCRIBES A FUTURE EVENT THAT WILL BEGIN, CONTINUE FOR A LENGTH OF TIME, AND STILL BE IN PROGRESS WHEN ANOTHER FUTURE EVENT OCCURS</a:t>
            </a:r>
            <a:endParaRPr/>
          </a:p>
        </p:txBody>
      </p:sp>
      <p:sp>
        <p:nvSpPr>
          <p:cNvPr id="564" name="Google Shape;564;p36"/>
          <p:cNvSpPr/>
          <p:nvPr/>
        </p:nvSpPr>
        <p:spPr>
          <a:xfrm>
            <a:off x="13073392" y="6572510"/>
            <a:ext cx="5214608" cy="4114800"/>
          </a:xfrm>
          <a:custGeom>
            <a:rect b="b" l="l" r="r" t="t"/>
            <a:pathLst>
              <a:path extrusionOk="0" h="4114800" w="5214608">
                <a:moveTo>
                  <a:pt x="0" y="0"/>
                </a:moveTo>
                <a:lnTo>
                  <a:pt x="5214608" y="0"/>
                </a:lnTo>
                <a:lnTo>
                  <a:pt x="52146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C7B7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70" name="Google Shape;570;p37"/>
          <p:cNvSpPr/>
          <p:nvPr/>
        </p:nvSpPr>
        <p:spPr>
          <a:xfrm>
            <a:off x="2413405" y="1028700"/>
            <a:ext cx="11887906" cy="8780840"/>
          </a:xfrm>
          <a:custGeom>
            <a:rect b="b" l="l" r="r" t="t"/>
            <a:pathLst>
              <a:path extrusionOk="0" h="8780840" w="11887906">
                <a:moveTo>
                  <a:pt x="0" y="0"/>
                </a:moveTo>
                <a:lnTo>
                  <a:pt x="11887906" y="0"/>
                </a:lnTo>
                <a:lnTo>
                  <a:pt x="11887906" y="8780840"/>
                </a:lnTo>
                <a:lnTo>
                  <a:pt x="0" y="8780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C4D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 rot="4165144">
            <a:off x="-2302993" y="6210834"/>
            <a:ext cx="6380959" cy="3878037"/>
          </a:xfrm>
          <a:custGeom>
            <a:rect b="b" l="l" r="r" t="t"/>
            <a:pathLst>
              <a:path extrusionOk="0" h="3878037" w="6380959">
                <a:moveTo>
                  <a:pt x="0" y="0"/>
                </a:moveTo>
                <a:lnTo>
                  <a:pt x="6380959" y="0"/>
                </a:lnTo>
                <a:lnTo>
                  <a:pt x="6380959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391" l="0" r="0" t="0"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>
            <a:off x="260305" y="7408856"/>
            <a:ext cx="1536789" cy="1438994"/>
          </a:xfrm>
          <a:custGeom>
            <a:rect b="b" l="l" r="r" t="t"/>
            <a:pathLst>
              <a:path extrusionOk="0" h="1438994" w="1536789">
                <a:moveTo>
                  <a:pt x="0" y="0"/>
                </a:moveTo>
                <a:lnTo>
                  <a:pt x="1536790" y="0"/>
                </a:lnTo>
                <a:lnTo>
                  <a:pt x="1536790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4"/>
          <p:cNvSpPr/>
          <p:nvPr/>
        </p:nvSpPr>
        <p:spPr>
          <a:xfrm flipH="1" rot="-2977385">
            <a:off x="530091" y="7147327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4"/>
          <p:cNvSpPr/>
          <p:nvPr/>
        </p:nvSpPr>
        <p:spPr>
          <a:xfrm rot="-944740">
            <a:off x="15524227" y="-627969"/>
            <a:ext cx="3470146" cy="4114800"/>
          </a:xfrm>
          <a:custGeom>
            <a:rect b="b" l="l" r="r" t="t"/>
            <a:pathLst>
              <a:path extrusionOk="0"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86334" t="0"/>
            </a:stretch>
          </a:blipFill>
          <a:ln>
            <a:noFill/>
          </a:ln>
        </p:spPr>
      </p:sp>
      <p:sp>
        <p:nvSpPr>
          <p:cNvPr id="130" name="Google Shape;130;p4"/>
          <p:cNvSpPr/>
          <p:nvPr/>
        </p:nvSpPr>
        <p:spPr>
          <a:xfrm rot="-1380719">
            <a:off x="16691813" y="2714726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>
            <a:off x="15031022" y="2570742"/>
            <a:ext cx="3441030" cy="7724761"/>
          </a:xfrm>
          <a:custGeom>
            <a:rect b="b" l="l" r="r" t="t"/>
            <a:pathLst>
              <a:path extrusionOk="0" h="7724761" w="3441030">
                <a:moveTo>
                  <a:pt x="0" y="0"/>
                </a:moveTo>
                <a:lnTo>
                  <a:pt x="3441030" y="0"/>
                </a:lnTo>
                <a:lnTo>
                  <a:pt x="3441030" y="7724761"/>
                </a:lnTo>
                <a:lnTo>
                  <a:pt x="0" y="7724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>
            <a:off x="5273917" y="3066602"/>
            <a:ext cx="4374782" cy="1748960"/>
          </a:xfrm>
          <a:custGeom>
            <a:rect b="b" l="l" r="r" t="t"/>
            <a:pathLst>
              <a:path extrusionOk="0" h="1748960" w="4374782">
                <a:moveTo>
                  <a:pt x="0" y="0"/>
                </a:moveTo>
                <a:lnTo>
                  <a:pt x="4374782" y="0"/>
                </a:lnTo>
                <a:lnTo>
                  <a:pt x="4374782" y="1748960"/>
                </a:lnTo>
                <a:lnTo>
                  <a:pt x="0" y="1748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4"/>
          <p:cNvSpPr txBox="1"/>
          <p:nvPr/>
        </p:nvSpPr>
        <p:spPr>
          <a:xfrm>
            <a:off x="1305716" y="483281"/>
            <a:ext cx="12311184" cy="17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researcher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explained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the unusual results.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5778405" y="3341007"/>
            <a:ext cx="336580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past tense verb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 rot="-60002">
            <a:off x="2936225" y="5973316"/>
            <a:ext cx="11533757" cy="2092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THE PAST TENSES USE VERBS TO SAY THAT SOMETHING HAPPENED IN THE PAST, I.E., ANYTIME BEFORE THIS MOMENT/ RIGHT NOW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 rot="-3986724">
            <a:off x="310613" y="5807797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/>
          <p:nvPr/>
        </p:nvSpPr>
        <p:spPr>
          <a:xfrm flipH="1" rot="7917651">
            <a:off x="442132" y="5795364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 rot="-2052308">
            <a:off x="16884996" y="263075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14260058" y="6052224"/>
            <a:ext cx="3665293" cy="4234776"/>
          </a:xfrm>
          <a:custGeom>
            <a:rect b="b" l="l" r="r" t="t"/>
            <a:pathLst>
              <a:path extrusionOk="0" h="4234776" w="3665293">
                <a:moveTo>
                  <a:pt x="0" y="0"/>
                </a:moveTo>
                <a:lnTo>
                  <a:pt x="3665293" y="0"/>
                </a:lnTo>
                <a:lnTo>
                  <a:pt x="3665293" y="4234776"/>
                </a:lnTo>
                <a:lnTo>
                  <a:pt x="0" y="4234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5"/>
          <p:cNvSpPr txBox="1"/>
          <p:nvPr/>
        </p:nvSpPr>
        <p:spPr>
          <a:xfrm>
            <a:off x="2204821" y="4642135"/>
            <a:ext cx="13887884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Poverty exists in the world even to this day.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2709446" y="1751592"/>
            <a:ext cx="11695088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 rot="-3986724">
            <a:off x="310613" y="5807797"/>
            <a:ext cx="1667229" cy="1561132"/>
          </a:xfrm>
          <a:custGeom>
            <a:rect b="b" l="l" r="r" t="t"/>
            <a:pathLst>
              <a:path extrusionOk="0"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 flipH="1" rot="7917651">
            <a:off x="442132" y="5795364"/>
            <a:ext cx="729079" cy="1045346"/>
          </a:xfrm>
          <a:custGeom>
            <a:rect b="b" l="l" r="r" t="t"/>
            <a:pathLst>
              <a:path extrusionOk="0"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 rot="-2052308">
            <a:off x="16884996" y="2630754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 rot="130833">
            <a:off x="4718435" y="2704339"/>
            <a:ext cx="7123313" cy="1397950"/>
          </a:xfrm>
          <a:custGeom>
            <a:rect b="b" l="l" r="r" t="t"/>
            <a:pathLst>
              <a:path extrusionOk="0" h="1397950" w="7123313">
                <a:moveTo>
                  <a:pt x="0" y="0"/>
                </a:moveTo>
                <a:lnTo>
                  <a:pt x="7123313" y="0"/>
                </a:lnTo>
                <a:lnTo>
                  <a:pt x="7123313" y="1397950"/>
                </a:lnTo>
                <a:lnTo>
                  <a:pt x="0" y="1397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6"/>
          <p:cNvSpPr txBox="1"/>
          <p:nvPr/>
        </p:nvSpPr>
        <p:spPr>
          <a:xfrm>
            <a:off x="1788764" y="1204976"/>
            <a:ext cx="13887884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Poverty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exists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in the world even to this day.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5510522" y="3103276"/>
            <a:ext cx="5539139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present tense verb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3973521" y="6405180"/>
            <a:ext cx="10350483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THE PRESENT TENSES TELL US ABOUT EVENTS THAT ARE HAPPENING RIGHT NOW IN THE PRESENT TIME</a:t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4208137" y="6052224"/>
            <a:ext cx="3665293" cy="4234776"/>
          </a:xfrm>
          <a:custGeom>
            <a:rect b="b" l="l" r="r" t="t"/>
            <a:pathLst>
              <a:path extrusionOk="0" h="4234776" w="3665293">
                <a:moveTo>
                  <a:pt x="0" y="0"/>
                </a:moveTo>
                <a:lnTo>
                  <a:pt x="3665293" y="0"/>
                </a:lnTo>
                <a:lnTo>
                  <a:pt x="3665293" y="4234776"/>
                </a:lnTo>
                <a:lnTo>
                  <a:pt x="0" y="4234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 rot="738560">
            <a:off x="342149" y="6228441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7"/>
          <p:cNvSpPr/>
          <p:nvPr/>
        </p:nvSpPr>
        <p:spPr>
          <a:xfrm rot="-5638647">
            <a:off x="14068821" y="913145"/>
            <a:ext cx="6380959" cy="3878037"/>
          </a:xfrm>
          <a:custGeom>
            <a:rect b="b" l="l" r="r" t="t"/>
            <a:pathLst>
              <a:path extrusionOk="0" h="3878037" w="6380959">
                <a:moveTo>
                  <a:pt x="0" y="0"/>
                </a:moveTo>
                <a:lnTo>
                  <a:pt x="6380958" y="0"/>
                </a:lnTo>
                <a:lnTo>
                  <a:pt x="6380958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391" l="0" r="0" t="0"/>
            </a:stretch>
          </a:blipFill>
          <a:ln>
            <a:noFill/>
          </a:ln>
        </p:spPr>
      </p:sp>
      <p:sp>
        <p:nvSpPr>
          <p:cNvPr id="166" name="Google Shape;166;p7"/>
          <p:cNvSpPr/>
          <p:nvPr/>
        </p:nvSpPr>
        <p:spPr>
          <a:xfrm>
            <a:off x="2081992" y="6226382"/>
            <a:ext cx="4160184" cy="4114800"/>
          </a:xfrm>
          <a:custGeom>
            <a:rect b="b" l="l" r="r" t="t"/>
            <a:pathLst>
              <a:path extrusionOk="0"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7"/>
          <p:cNvSpPr txBox="1"/>
          <p:nvPr/>
        </p:nvSpPr>
        <p:spPr>
          <a:xfrm>
            <a:off x="4152559" y="3504227"/>
            <a:ext cx="11545167" cy="2625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This study will challenge entrepreneurs in their views of the current state of the economy.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2709446" y="1751592"/>
            <a:ext cx="11695088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4AB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6105503" y="3185775"/>
            <a:ext cx="6383210" cy="2551893"/>
          </a:xfrm>
          <a:custGeom>
            <a:rect b="b" l="l" r="r" t="t"/>
            <a:pathLst>
              <a:path extrusionOk="0" h="2551893" w="6383210">
                <a:moveTo>
                  <a:pt x="0" y="0"/>
                </a:moveTo>
                <a:lnTo>
                  <a:pt x="6383210" y="0"/>
                </a:lnTo>
                <a:lnTo>
                  <a:pt x="6383210" y="2551893"/>
                </a:lnTo>
                <a:lnTo>
                  <a:pt x="0" y="2551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8"/>
          <p:cNvSpPr/>
          <p:nvPr/>
        </p:nvSpPr>
        <p:spPr>
          <a:xfrm rot="738560">
            <a:off x="342149" y="6228441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 rot="130833">
            <a:off x="2837045" y="2799057"/>
            <a:ext cx="5502039" cy="1079775"/>
          </a:xfrm>
          <a:custGeom>
            <a:rect b="b" l="l" r="r" t="t"/>
            <a:pathLst>
              <a:path extrusionOk="0" h="1079775" w="5502039">
                <a:moveTo>
                  <a:pt x="0" y="0"/>
                </a:moveTo>
                <a:lnTo>
                  <a:pt x="5502039" y="0"/>
                </a:lnTo>
                <a:lnTo>
                  <a:pt x="5502039" y="1079775"/>
                </a:lnTo>
                <a:lnTo>
                  <a:pt x="0" y="1079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8"/>
          <p:cNvSpPr/>
          <p:nvPr/>
        </p:nvSpPr>
        <p:spPr>
          <a:xfrm rot="-5638647">
            <a:off x="14068821" y="913145"/>
            <a:ext cx="6380959" cy="3878037"/>
          </a:xfrm>
          <a:custGeom>
            <a:rect b="b" l="l" r="r" t="t"/>
            <a:pathLst>
              <a:path extrusionOk="0" h="3878037" w="6380959">
                <a:moveTo>
                  <a:pt x="0" y="0"/>
                </a:moveTo>
                <a:lnTo>
                  <a:pt x="6380958" y="0"/>
                </a:lnTo>
                <a:lnTo>
                  <a:pt x="6380958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5391" l="0" r="0" t="0"/>
            </a:stretch>
          </a:blipFill>
          <a:ln>
            <a:noFill/>
          </a:ln>
        </p:spPr>
      </p:sp>
      <p:sp>
        <p:nvSpPr>
          <p:cNvPr id="177" name="Google Shape;177;p8"/>
          <p:cNvSpPr txBox="1"/>
          <p:nvPr/>
        </p:nvSpPr>
        <p:spPr>
          <a:xfrm>
            <a:off x="667678" y="722074"/>
            <a:ext cx="13919145" cy="1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This study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challenge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entrepreneurs in their views of the current state of the economy.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2635881" y="3038907"/>
            <a:ext cx="5539139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future tense verb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5906129" y="3983114"/>
            <a:ext cx="677097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future tense requires the helping verb </a:t>
            </a:r>
            <a:r>
              <a:rPr b="0" i="0" lang="en-US" sz="3999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1672667" y="7261668"/>
            <a:ext cx="11624068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4F233F"/>
                </a:solidFill>
                <a:latin typeface="Arial"/>
                <a:ea typeface="Arial"/>
                <a:cs typeface="Arial"/>
                <a:sym typeface="Arial"/>
              </a:rPr>
              <a:t>THE FUTURE TENSES TELL US ABOUT EVENTS THAT WILL HAPPEN SOMETIME IN THE FUTURE</a:t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14127816" y="6172200"/>
            <a:ext cx="4160184" cy="4114800"/>
          </a:xfrm>
          <a:custGeom>
            <a:rect b="b" l="l" r="r" t="t"/>
            <a:pathLst>
              <a:path extrusionOk="0"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E5A5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/>
        </p:nvSpPr>
        <p:spPr>
          <a:xfrm>
            <a:off x="1468097" y="3911659"/>
            <a:ext cx="14040335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goal of this study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to determine how the Armed Forces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reacted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to threats of war in the past and to implement strategies that </a:t>
            </a:r>
            <a:r>
              <a:rPr b="0" i="0" lang="en-US" sz="5000" u="sng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will encourage</a:t>
            </a:r>
            <a:r>
              <a:rPr b="0" i="0" lang="en-US" sz="50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proactive movements rather than reactive movements in the future.</a:t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rot="-5400000">
            <a:off x="12819965" y="1155800"/>
            <a:ext cx="7228987" cy="4339748"/>
          </a:xfrm>
          <a:custGeom>
            <a:rect b="b" l="l" r="r" t="t"/>
            <a:pathLst>
              <a:path extrusionOk="0" h="4339748" w="7228987">
                <a:moveTo>
                  <a:pt x="0" y="0"/>
                </a:moveTo>
                <a:lnTo>
                  <a:pt x="7228987" y="0"/>
                </a:lnTo>
                <a:lnTo>
                  <a:pt x="7228987" y="4339748"/>
                </a:lnTo>
                <a:lnTo>
                  <a:pt x="0" y="4339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2196" l="-6931" r="-138792" t="0"/>
            </a:stretch>
          </a:blipFill>
          <a:ln>
            <a:noFill/>
          </a:ln>
        </p:spPr>
      </p:sp>
      <p:sp>
        <p:nvSpPr>
          <p:cNvPr id="188" name="Google Shape;188;p9"/>
          <p:cNvSpPr/>
          <p:nvPr/>
        </p:nvSpPr>
        <p:spPr>
          <a:xfrm rot="859085">
            <a:off x="16379674" y="5179545"/>
            <a:ext cx="1134974" cy="1956852"/>
          </a:xfrm>
          <a:custGeom>
            <a:rect b="b" l="l" r="r" t="t"/>
            <a:pathLst>
              <a:path extrusionOk="0"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9"/>
          <p:cNvSpPr/>
          <p:nvPr/>
        </p:nvSpPr>
        <p:spPr>
          <a:xfrm rot="-2202112">
            <a:off x="16086324" y="1621024"/>
            <a:ext cx="1388845" cy="2394560"/>
          </a:xfrm>
          <a:custGeom>
            <a:rect b="b" l="l" r="r" t="t"/>
            <a:pathLst>
              <a:path extrusionOk="0" h="2394560" w="1388845">
                <a:moveTo>
                  <a:pt x="0" y="0"/>
                </a:moveTo>
                <a:lnTo>
                  <a:pt x="1388844" y="0"/>
                </a:lnTo>
                <a:lnTo>
                  <a:pt x="1388844" y="2394560"/>
                </a:lnTo>
                <a:lnTo>
                  <a:pt x="0" y="2394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9"/>
          <p:cNvSpPr txBox="1"/>
          <p:nvPr/>
        </p:nvSpPr>
        <p:spPr>
          <a:xfrm>
            <a:off x="2293015" y="1443355"/>
            <a:ext cx="11695088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LET’S ANALYSE THIS SENTENCE: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